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81" r:id="rId4"/>
    <p:sldId id="286" r:id="rId5"/>
    <p:sldId id="299" r:id="rId6"/>
    <p:sldId id="279" r:id="rId7"/>
    <p:sldId id="300" r:id="rId8"/>
    <p:sldId id="274" r:id="rId9"/>
    <p:sldId id="290" r:id="rId10"/>
    <p:sldId id="291" r:id="rId11"/>
    <p:sldId id="292" r:id="rId12"/>
    <p:sldId id="294" r:id="rId13"/>
    <p:sldId id="296" r:id="rId14"/>
    <p:sldId id="297" r:id="rId15"/>
    <p:sldId id="298" r:id="rId16"/>
    <p:sldId id="277" r:id="rId17"/>
    <p:sldId id="301" r:id="rId18"/>
    <p:sldId id="30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7E23E-B3AC-43C7-B4E5-A1FE33D9E492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B9421-FB8F-4CCB-A9BC-162AD8494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9421-FB8F-4CCB-A9BC-162AD84941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8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9421-FB8F-4CCB-A9BC-162AD84941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5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9421-FB8F-4CCB-A9BC-162AD849417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9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6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3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1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9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1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9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70E9-8F26-45AD-A704-4CCBE4B0295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amuvr@p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vuka898@mail.ru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tkuchierova2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tanjabogachewa@mail.ru" TargetMode="External"/><Relationship Id="rId5" Type="http://schemas.openxmlformats.org/officeDocument/2006/relationships/hyperlink" Target="mailto:zamuvr@pl9.ru" TargetMode="External"/><Relationship Id="rId4" Type="http://schemas.openxmlformats.org/officeDocument/2006/relationships/hyperlink" Target="mailto:nata_34lia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cloud/65cecef773cee71a833ca18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21" t="16379" r="749" b="1453"/>
          <a:stretch/>
        </p:blipFill>
        <p:spPr>
          <a:xfrm>
            <a:off x="-76200" y="0"/>
            <a:ext cx="12272378" cy="447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8158" t="41984" r="16640" b="32531"/>
          <a:stretch/>
        </p:blipFill>
        <p:spPr>
          <a:xfrm>
            <a:off x="5431691" y="1183298"/>
            <a:ext cx="4360009" cy="1801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3260" y="1420202"/>
            <a:ext cx="5398186" cy="2031325"/>
          </a:xfrm>
          <a:prstGeom prst="rect">
            <a:avLst/>
          </a:prstGeom>
          <a:noFill/>
          <a:effectLst>
            <a:softEdge rad="1270000"/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Р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абочее совещание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с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кураторами и Центрами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компетенций «Абилимпикс» по подготовке и проведению региональных отборочных этапов Национального чемпионата профессионального мастерства среди людей с инвалидностью «Абилимпикс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 в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2024 году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521" t="96446" r="749" b="1453"/>
          <a:stretch/>
        </p:blipFill>
        <p:spPr>
          <a:xfrm>
            <a:off x="-76200" y="4459899"/>
            <a:ext cx="12272378" cy="23981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17100" y="6039814"/>
            <a:ext cx="4221614" cy="584775"/>
          </a:xfrm>
          <a:prstGeom prst="rect">
            <a:avLst/>
          </a:prstGeom>
          <a:noFill/>
          <a:effectLst>
            <a:softEdge rad="1270000"/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О.Ю. Батынская,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РЦРДА</a:t>
            </a:r>
            <a:endParaRPr lang="ru-RU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43930" t="41836" r="55706" b="32720"/>
          <a:stretch/>
        </p:blipFill>
        <p:spPr>
          <a:xfrm>
            <a:off x="5247541" y="2247901"/>
            <a:ext cx="45719" cy="1384299"/>
          </a:xfrm>
          <a:prstGeom prst="rect">
            <a:avLst/>
          </a:prstGeom>
        </p:spPr>
      </p:pic>
      <p:pic>
        <p:nvPicPr>
          <p:cNvPr id="24" name="Picture 2" descr="https://sun9-20.userapi.com/impg/CoddSLi6a4_vSQWt7yaBuS3-2RHDwV79T3u4Fw/II1HBJxGkc4.jpg?size=807x459&amp;quality=96&amp;sign=81400e96098bb4a5cf3eb40ded8f2505&amp;c_uniq_tag=aUqB6x7PFWkxnCC30rEzEwgY8FFt3bT5RZ7qaNk_k8I&amp;type=album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540F2"/>
              </a:clrFrom>
              <a:clrTo>
                <a:srgbClr val="054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12781" r="6930" b="67135"/>
          <a:stretch/>
        </p:blipFill>
        <p:spPr bwMode="auto">
          <a:xfrm>
            <a:off x="7835759" y="5880979"/>
            <a:ext cx="1511300" cy="6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1" y="0"/>
            <a:ext cx="7809573" cy="4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252395"/>
            <a:ext cx="7809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по заявочной кампании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066140"/>
              </p:ext>
            </p:extLst>
          </p:nvPr>
        </p:nvGraphicFramePr>
        <p:xfrm>
          <a:off x="271814" y="559523"/>
          <a:ext cx="11413162" cy="6219349"/>
        </p:xfrm>
        <a:graphic>
          <a:graphicData uri="http://schemas.openxmlformats.org/drawingml/2006/table">
            <a:tbl>
              <a:tblPr/>
              <a:tblGrid>
                <a:gridCol w="1309676">
                  <a:extLst>
                    <a:ext uri="{9D8B030D-6E8A-4147-A177-3AD203B41FA5}">
                      <a16:colId xmlns:a16="http://schemas.microsoft.com/office/drawing/2014/main" val="2066152593"/>
                    </a:ext>
                  </a:extLst>
                </a:gridCol>
                <a:gridCol w="1110124">
                  <a:extLst>
                    <a:ext uri="{9D8B030D-6E8A-4147-A177-3AD203B41FA5}">
                      <a16:colId xmlns:a16="http://schemas.microsoft.com/office/drawing/2014/main" val="3965749715"/>
                    </a:ext>
                  </a:extLst>
                </a:gridCol>
                <a:gridCol w="1110124">
                  <a:extLst>
                    <a:ext uri="{9D8B030D-6E8A-4147-A177-3AD203B41FA5}">
                      <a16:colId xmlns:a16="http://schemas.microsoft.com/office/drawing/2014/main" val="2743429178"/>
                    </a:ext>
                  </a:extLst>
                </a:gridCol>
                <a:gridCol w="1108188">
                  <a:extLst>
                    <a:ext uri="{9D8B030D-6E8A-4147-A177-3AD203B41FA5}">
                      <a16:colId xmlns:a16="http://schemas.microsoft.com/office/drawing/2014/main" val="3290783345"/>
                    </a:ext>
                  </a:extLst>
                </a:gridCol>
                <a:gridCol w="650963">
                  <a:extLst>
                    <a:ext uri="{9D8B030D-6E8A-4147-A177-3AD203B41FA5}">
                      <a16:colId xmlns:a16="http://schemas.microsoft.com/office/drawing/2014/main" val="4226039976"/>
                    </a:ext>
                  </a:extLst>
                </a:gridCol>
                <a:gridCol w="573467">
                  <a:extLst>
                    <a:ext uri="{9D8B030D-6E8A-4147-A177-3AD203B41FA5}">
                      <a16:colId xmlns:a16="http://schemas.microsoft.com/office/drawing/2014/main" val="305922623"/>
                    </a:ext>
                  </a:extLst>
                </a:gridCol>
                <a:gridCol w="1110124">
                  <a:extLst>
                    <a:ext uri="{9D8B030D-6E8A-4147-A177-3AD203B41FA5}">
                      <a16:colId xmlns:a16="http://schemas.microsoft.com/office/drawing/2014/main" val="2957076803"/>
                    </a:ext>
                  </a:extLst>
                </a:gridCol>
                <a:gridCol w="1110124">
                  <a:extLst>
                    <a:ext uri="{9D8B030D-6E8A-4147-A177-3AD203B41FA5}">
                      <a16:colId xmlns:a16="http://schemas.microsoft.com/office/drawing/2014/main" val="3804908762"/>
                    </a:ext>
                  </a:extLst>
                </a:gridCol>
                <a:gridCol w="1110124">
                  <a:extLst>
                    <a:ext uri="{9D8B030D-6E8A-4147-A177-3AD203B41FA5}">
                      <a16:colId xmlns:a16="http://schemas.microsoft.com/office/drawing/2014/main" val="2992410996"/>
                    </a:ext>
                  </a:extLst>
                </a:gridCol>
                <a:gridCol w="1110124">
                  <a:extLst>
                    <a:ext uri="{9D8B030D-6E8A-4147-A177-3AD203B41FA5}">
                      <a16:colId xmlns:a16="http://schemas.microsoft.com/office/drawing/2014/main" val="4230722205"/>
                    </a:ext>
                  </a:extLst>
                </a:gridCol>
                <a:gridCol w="1110124">
                  <a:extLst>
                    <a:ext uri="{9D8B030D-6E8A-4147-A177-3AD203B41FA5}">
                      <a16:colId xmlns:a16="http://schemas.microsoft.com/office/drawing/2014/main" val="1296635165"/>
                    </a:ext>
                  </a:extLst>
                </a:gridCol>
              </a:tblGrid>
              <a:tr h="2528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ЦКА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компетенции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участников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экспертов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 ответственного за заявочную кампанию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1982"/>
                  </a:ext>
                </a:extLst>
              </a:tr>
              <a:tr h="26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школьников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студентов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специалистов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заявок от экспертов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из числа работодателей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работодателей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12981"/>
                  </a:ext>
                </a:extLst>
              </a:tr>
              <a:tr h="158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ВО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ВО к СПО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241600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№8"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Вязание крючком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11,11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Буева А.Н.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48734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№8"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Вязание спицами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Буева А.Н.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90951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№8"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Клининг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Буева А.Н.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86940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КБОУ "Школа дистанионного образования"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Разработчик виртуальной и дополненной реальности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Демко А.В.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22117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КБОУ "Школа дистанионного образования"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Обработка текста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Головина А.А.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52223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КБОУ "Школа дистанионного образования"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Веб-дизайн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Демко А.В.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68874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КБОУ "Школа дистанионного образования"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Дизайн персонажей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Головина А.А.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05284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базовый медицинский колледж им. В.М.Крутовского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Медицинский и социальный уход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Чернецкая Л.П.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22139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базовый медицинский колледж им. В.М.Крутовского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Массажист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Чернецкая Л.П.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391170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КГАПОУ "Красноярский колледж олимпийского резерва" 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Адаптивная физическая культура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Щетинина Е.В.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53436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"Красняосркий монтажный колледж"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Интерьерное озеленение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Лаптенок М.В.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16995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"Красняорский техникум социальных технологий"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Жестовое искусство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Соколовская О.В.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403447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"Красняорский техникум социальных технологий"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Облицовка плиткой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Борисов Р.И.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0375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"Красняорский техникум социальных технологий"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Кирпичная кладка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Удыч В.Р.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566288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"Красняорский техникум социальных технологий"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Кондитерское дело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36,36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Пантелеева Г.С.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926973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"Красняорский техникум социальных технологий"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Мастер пищевого АРТдекора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Поляновская А.Н,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4748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радиоэлектроники и информационных технологий"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Администрирование баз данных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Харитонова Е.В.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68589"/>
                  </a:ext>
                </a:extLst>
              </a:tr>
              <a:tr h="505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КГБУК "Краевая специальная библиотека - центр социокультурной реабилитации инвалидов по зрению"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Бисероплетение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Обозюк М.Э.</a:t>
                      </a:r>
                    </a:p>
                  </a:txBody>
                  <a:tcPr marL="4694" marR="4694" marT="4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2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99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1" y="0"/>
            <a:ext cx="7809573" cy="4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252395"/>
            <a:ext cx="7809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по заявочной кампании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15154"/>
              </p:ext>
            </p:extLst>
          </p:nvPr>
        </p:nvGraphicFramePr>
        <p:xfrm>
          <a:off x="240325" y="1079281"/>
          <a:ext cx="11488613" cy="4058997"/>
        </p:xfrm>
        <a:graphic>
          <a:graphicData uri="http://schemas.openxmlformats.org/drawingml/2006/table">
            <a:tbl>
              <a:tblPr/>
              <a:tblGrid>
                <a:gridCol w="1318334">
                  <a:extLst>
                    <a:ext uri="{9D8B030D-6E8A-4147-A177-3AD203B41FA5}">
                      <a16:colId xmlns:a16="http://schemas.microsoft.com/office/drawing/2014/main" val="3297862230"/>
                    </a:ext>
                  </a:extLst>
                </a:gridCol>
                <a:gridCol w="1117463">
                  <a:extLst>
                    <a:ext uri="{9D8B030D-6E8A-4147-A177-3AD203B41FA5}">
                      <a16:colId xmlns:a16="http://schemas.microsoft.com/office/drawing/2014/main" val="4003832659"/>
                    </a:ext>
                  </a:extLst>
                </a:gridCol>
                <a:gridCol w="1117463">
                  <a:extLst>
                    <a:ext uri="{9D8B030D-6E8A-4147-A177-3AD203B41FA5}">
                      <a16:colId xmlns:a16="http://schemas.microsoft.com/office/drawing/2014/main" val="2929371436"/>
                    </a:ext>
                  </a:extLst>
                </a:gridCol>
                <a:gridCol w="1115513">
                  <a:extLst>
                    <a:ext uri="{9D8B030D-6E8A-4147-A177-3AD203B41FA5}">
                      <a16:colId xmlns:a16="http://schemas.microsoft.com/office/drawing/2014/main" val="2932647597"/>
                    </a:ext>
                  </a:extLst>
                </a:gridCol>
                <a:gridCol w="655266">
                  <a:extLst>
                    <a:ext uri="{9D8B030D-6E8A-4147-A177-3AD203B41FA5}">
                      <a16:colId xmlns:a16="http://schemas.microsoft.com/office/drawing/2014/main" val="4038160567"/>
                    </a:ext>
                  </a:extLst>
                </a:gridCol>
                <a:gridCol w="577259">
                  <a:extLst>
                    <a:ext uri="{9D8B030D-6E8A-4147-A177-3AD203B41FA5}">
                      <a16:colId xmlns:a16="http://schemas.microsoft.com/office/drawing/2014/main" val="656513824"/>
                    </a:ext>
                  </a:extLst>
                </a:gridCol>
                <a:gridCol w="1117463">
                  <a:extLst>
                    <a:ext uri="{9D8B030D-6E8A-4147-A177-3AD203B41FA5}">
                      <a16:colId xmlns:a16="http://schemas.microsoft.com/office/drawing/2014/main" val="600869980"/>
                    </a:ext>
                  </a:extLst>
                </a:gridCol>
                <a:gridCol w="1117463">
                  <a:extLst>
                    <a:ext uri="{9D8B030D-6E8A-4147-A177-3AD203B41FA5}">
                      <a16:colId xmlns:a16="http://schemas.microsoft.com/office/drawing/2014/main" val="4259006250"/>
                    </a:ext>
                  </a:extLst>
                </a:gridCol>
                <a:gridCol w="1117463">
                  <a:extLst>
                    <a:ext uri="{9D8B030D-6E8A-4147-A177-3AD203B41FA5}">
                      <a16:colId xmlns:a16="http://schemas.microsoft.com/office/drawing/2014/main" val="1128706353"/>
                    </a:ext>
                  </a:extLst>
                </a:gridCol>
                <a:gridCol w="1117463">
                  <a:extLst>
                    <a:ext uri="{9D8B030D-6E8A-4147-A177-3AD203B41FA5}">
                      <a16:colId xmlns:a16="http://schemas.microsoft.com/office/drawing/2014/main" val="1438433356"/>
                    </a:ext>
                  </a:extLst>
                </a:gridCol>
                <a:gridCol w="1117463">
                  <a:extLst>
                    <a:ext uri="{9D8B030D-6E8A-4147-A177-3AD203B41FA5}">
                      <a16:colId xmlns:a16="http://schemas.microsoft.com/office/drawing/2014/main" val="412061942"/>
                    </a:ext>
                  </a:extLst>
                </a:gridCol>
              </a:tblGrid>
              <a:tr h="3011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ЦКА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компетенции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участников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экспертов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 ответственного за заявочную кампанию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686246"/>
                  </a:ext>
                </a:extLst>
              </a:tr>
              <a:tr h="316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школьников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студентов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специалистов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заявок от экспертов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из числа работодателей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работодателей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04501"/>
                  </a:ext>
                </a:extLst>
              </a:tr>
              <a:tr h="188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ВО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ВО к СПО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712949"/>
                  </a:ext>
                </a:extLst>
              </a:tr>
              <a:tr h="752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ФГБОУ ВО "Красноясркий государственный университет науки и технологий им. Академика М.Ф.Решетнева" (Аэроксмический колледж"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Инженерный дизайн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Голощапов А.А.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08685"/>
                  </a:ext>
                </a:extLst>
              </a:tr>
              <a:tr h="602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ФГБОУ ВО "Красняорский государственный педагогический университет им.В.П.Астафьева"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Психология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37,50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Биндарева Т.А.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172000"/>
                  </a:ext>
                </a:extLst>
              </a:tr>
              <a:tr h="602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ФГБОУ ВО "Красняорский государственный педагогический университет им.В.П.Астафьева"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Коррекционная педагогика (логопедия)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88,89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Проглядова Г.А.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822500"/>
                  </a:ext>
                </a:extLst>
              </a:tr>
              <a:tr h="602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ФГБОУ ВО "Красняорский государственный педагогический университет им.В.П.Астафьева"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Учитель начальных классов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Басалаева М.В.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06461"/>
                  </a:ext>
                </a:extLst>
              </a:tr>
              <a:tr h="602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ФГБОУ ВО "Красняорский государственный педагогический университет им.В.П.Астафьева"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Промышленная робототехника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Бортновский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С.В.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83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64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101601" y="0"/>
            <a:ext cx="7809573" cy="4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252395"/>
            <a:ext cx="7809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по заявочной кампании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98331"/>
              </p:ext>
            </p:extLst>
          </p:nvPr>
        </p:nvGraphicFramePr>
        <p:xfrm>
          <a:off x="303371" y="707886"/>
          <a:ext cx="11320063" cy="5859965"/>
        </p:xfrm>
        <a:graphic>
          <a:graphicData uri="http://schemas.openxmlformats.org/drawingml/2006/table">
            <a:tbl>
              <a:tblPr/>
              <a:tblGrid>
                <a:gridCol w="1120663">
                  <a:extLst>
                    <a:ext uri="{9D8B030D-6E8A-4147-A177-3AD203B41FA5}">
                      <a16:colId xmlns:a16="http://schemas.microsoft.com/office/drawing/2014/main" val="3348996560"/>
                    </a:ext>
                  </a:extLst>
                </a:gridCol>
                <a:gridCol w="1120663">
                  <a:extLst>
                    <a:ext uri="{9D8B030D-6E8A-4147-A177-3AD203B41FA5}">
                      <a16:colId xmlns:a16="http://schemas.microsoft.com/office/drawing/2014/main" val="2535915116"/>
                    </a:ext>
                  </a:extLst>
                </a:gridCol>
                <a:gridCol w="1120663">
                  <a:extLst>
                    <a:ext uri="{9D8B030D-6E8A-4147-A177-3AD203B41FA5}">
                      <a16:colId xmlns:a16="http://schemas.microsoft.com/office/drawing/2014/main" val="829766606"/>
                    </a:ext>
                  </a:extLst>
                </a:gridCol>
                <a:gridCol w="1118706">
                  <a:extLst>
                    <a:ext uri="{9D8B030D-6E8A-4147-A177-3AD203B41FA5}">
                      <a16:colId xmlns:a16="http://schemas.microsoft.com/office/drawing/2014/main" val="1851600937"/>
                    </a:ext>
                  </a:extLst>
                </a:gridCol>
                <a:gridCol w="657142">
                  <a:extLst>
                    <a:ext uri="{9D8B030D-6E8A-4147-A177-3AD203B41FA5}">
                      <a16:colId xmlns:a16="http://schemas.microsoft.com/office/drawing/2014/main" val="3626183435"/>
                    </a:ext>
                  </a:extLst>
                </a:gridCol>
                <a:gridCol w="578911">
                  <a:extLst>
                    <a:ext uri="{9D8B030D-6E8A-4147-A177-3AD203B41FA5}">
                      <a16:colId xmlns:a16="http://schemas.microsoft.com/office/drawing/2014/main" val="3389217822"/>
                    </a:ext>
                  </a:extLst>
                </a:gridCol>
                <a:gridCol w="1120663">
                  <a:extLst>
                    <a:ext uri="{9D8B030D-6E8A-4147-A177-3AD203B41FA5}">
                      <a16:colId xmlns:a16="http://schemas.microsoft.com/office/drawing/2014/main" val="2441851327"/>
                    </a:ext>
                  </a:extLst>
                </a:gridCol>
                <a:gridCol w="1120663">
                  <a:extLst>
                    <a:ext uri="{9D8B030D-6E8A-4147-A177-3AD203B41FA5}">
                      <a16:colId xmlns:a16="http://schemas.microsoft.com/office/drawing/2014/main" val="2507522467"/>
                    </a:ext>
                  </a:extLst>
                </a:gridCol>
                <a:gridCol w="1120663">
                  <a:extLst>
                    <a:ext uri="{9D8B030D-6E8A-4147-A177-3AD203B41FA5}">
                      <a16:colId xmlns:a16="http://schemas.microsoft.com/office/drawing/2014/main" val="1181417129"/>
                    </a:ext>
                  </a:extLst>
                </a:gridCol>
                <a:gridCol w="1120663">
                  <a:extLst>
                    <a:ext uri="{9D8B030D-6E8A-4147-A177-3AD203B41FA5}">
                      <a16:colId xmlns:a16="http://schemas.microsoft.com/office/drawing/2014/main" val="1264409705"/>
                    </a:ext>
                  </a:extLst>
                </a:gridCol>
                <a:gridCol w="1120663">
                  <a:extLst>
                    <a:ext uri="{9D8B030D-6E8A-4147-A177-3AD203B41FA5}">
                      <a16:colId xmlns:a16="http://schemas.microsoft.com/office/drawing/2014/main" val="2780572959"/>
                    </a:ext>
                  </a:extLst>
                </a:gridCol>
              </a:tblGrid>
              <a:tr h="2339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ЦКА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компетенции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участников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экспертов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 ответственного за заявочную кампанию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941711"/>
                  </a:ext>
                </a:extLst>
              </a:tr>
              <a:tr h="245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школьников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студентов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специалистов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заявок от экспертов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из числа работодателей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работодателей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223320"/>
                  </a:ext>
                </a:extLst>
              </a:tr>
              <a:tr h="146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ВО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ВО к СПО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0865"/>
                  </a:ext>
                </a:extLst>
              </a:tr>
              <a:tr h="36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КГАПОУ "Ачинский колледж транспорта и сельского хозяйства"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Экспедирование грузов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14,29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Предеина В.А.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29957"/>
                  </a:ext>
                </a:extLst>
              </a:tr>
              <a:tr h="36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КГАПОУ "Ачинский колледж транспорта и сельского хозяйства"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Кузовной ремонт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Предеина В.А.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95253"/>
                  </a:ext>
                </a:extLst>
              </a:tr>
              <a:tr h="36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КГАПОУ "Ачинский колледж транспорта и сельского хозяйства"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Художественные изделия из эпоксидной смолы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42,86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Полонянкина В.М.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18158"/>
                  </a:ext>
                </a:extLst>
              </a:tr>
              <a:tr h="36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КГАПОУ "Ачинский колледж транспорта и сельского хозяйства"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мобильных приложений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42,86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Романова И.Н.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07108"/>
                  </a:ext>
                </a:extLst>
              </a:tr>
              <a:tr h="36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КГАПОУ "Ачинский колледж транспорта и сельского хозяйства"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Полировка кузова автомобилей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Садакова с.А.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540558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"Ачинская школа №3"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Лоскутное шитье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Кокоулина Е.А.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766728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"Ачинская школа №3"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Декоративные работы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Аксёнова С.Д.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428199"/>
                  </a:ext>
                </a:extLst>
              </a:tr>
              <a:tr h="350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"Ачинский колледж отраслевых технологий и бизнеса"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Технологии информационного моделирования "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BIM"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42,86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Давыдова О.В.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41890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"Ачинский торгово-экономический колледж"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Экономика и бухгалтерский учет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Кураленко М.В.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38399"/>
                  </a:ext>
                </a:extLst>
              </a:tr>
              <a:tr h="350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"Шарыповский многопрофильный колледж"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Мастер по приготовлению пиццы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28,57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Килина Л.Ю.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6349"/>
                  </a:ext>
                </a:extLst>
              </a:tr>
              <a:tr h="350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"Шарыповский многопрофильный колледж"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Карвинг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Чилинбаева Н.И.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82143"/>
                  </a:ext>
                </a:extLst>
              </a:tr>
              <a:tr h="350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"Шарыповский многопрофильный колледж"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Выпечка осетинских пирогов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28,57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Бачевская Н.Н.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713840"/>
                  </a:ext>
                </a:extLst>
              </a:tr>
              <a:tr h="350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"Шарыповский многопрофильный колледж"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Малярное дело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28,57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Катникова Н.И.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41453"/>
                  </a:ext>
                </a:extLst>
              </a:tr>
              <a:tr h="350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"Назаровский аграрный техникум им. А.Ф. Вепрева"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Сметное дело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Липнягова Н.А.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830031"/>
                  </a:ext>
                </a:extLst>
              </a:tr>
              <a:tr h="350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"Назаровский аграрный техникум им. А.Ф. Вепрева"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Изготовитель пищевых полуфабрикатов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Янцер Е.А.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75976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МБОУ "Средняя школа №5" им. Марачкова А.О.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Роспись по шелку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41,67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Войскович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Е.В.</a:t>
                      </a:r>
                    </a:p>
                  </a:txBody>
                  <a:tcPr marL="4343" marR="4343" marT="4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3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98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101601" y="0"/>
            <a:ext cx="7809573" cy="4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252395"/>
            <a:ext cx="962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по заявочной кампании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ВОСТОК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74327"/>
              </p:ext>
            </p:extLst>
          </p:nvPr>
        </p:nvGraphicFramePr>
        <p:xfrm>
          <a:off x="117224" y="1036957"/>
          <a:ext cx="11954613" cy="3561422"/>
        </p:xfrm>
        <a:graphic>
          <a:graphicData uri="http://schemas.openxmlformats.org/drawingml/2006/table">
            <a:tbl>
              <a:tblPr/>
              <a:tblGrid>
                <a:gridCol w="1183482">
                  <a:extLst>
                    <a:ext uri="{9D8B030D-6E8A-4147-A177-3AD203B41FA5}">
                      <a16:colId xmlns:a16="http://schemas.microsoft.com/office/drawing/2014/main" val="3854091128"/>
                    </a:ext>
                  </a:extLst>
                </a:gridCol>
                <a:gridCol w="1183482">
                  <a:extLst>
                    <a:ext uri="{9D8B030D-6E8A-4147-A177-3AD203B41FA5}">
                      <a16:colId xmlns:a16="http://schemas.microsoft.com/office/drawing/2014/main" val="1982927680"/>
                    </a:ext>
                  </a:extLst>
                </a:gridCol>
                <a:gridCol w="1183482">
                  <a:extLst>
                    <a:ext uri="{9D8B030D-6E8A-4147-A177-3AD203B41FA5}">
                      <a16:colId xmlns:a16="http://schemas.microsoft.com/office/drawing/2014/main" val="1656180595"/>
                    </a:ext>
                  </a:extLst>
                </a:gridCol>
                <a:gridCol w="1181416">
                  <a:extLst>
                    <a:ext uri="{9D8B030D-6E8A-4147-A177-3AD203B41FA5}">
                      <a16:colId xmlns:a16="http://schemas.microsoft.com/office/drawing/2014/main" val="2753428362"/>
                    </a:ext>
                  </a:extLst>
                </a:gridCol>
                <a:gridCol w="693979">
                  <a:extLst>
                    <a:ext uri="{9D8B030D-6E8A-4147-A177-3AD203B41FA5}">
                      <a16:colId xmlns:a16="http://schemas.microsoft.com/office/drawing/2014/main" val="4239214882"/>
                    </a:ext>
                  </a:extLst>
                </a:gridCol>
                <a:gridCol w="611362">
                  <a:extLst>
                    <a:ext uri="{9D8B030D-6E8A-4147-A177-3AD203B41FA5}">
                      <a16:colId xmlns:a16="http://schemas.microsoft.com/office/drawing/2014/main" val="635569888"/>
                    </a:ext>
                  </a:extLst>
                </a:gridCol>
                <a:gridCol w="1183482">
                  <a:extLst>
                    <a:ext uri="{9D8B030D-6E8A-4147-A177-3AD203B41FA5}">
                      <a16:colId xmlns:a16="http://schemas.microsoft.com/office/drawing/2014/main" val="1974062283"/>
                    </a:ext>
                  </a:extLst>
                </a:gridCol>
                <a:gridCol w="1183482">
                  <a:extLst>
                    <a:ext uri="{9D8B030D-6E8A-4147-A177-3AD203B41FA5}">
                      <a16:colId xmlns:a16="http://schemas.microsoft.com/office/drawing/2014/main" val="3566446706"/>
                    </a:ext>
                  </a:extLst>
                </a:gridCol>
                <a:gridCol w="1183482">
                  <a:extLst>
                    <a:ext uri="{9D8B030D-6E8A-4147-A177-3AD203B41FA5}">
                      <a16:colId xmlns:a16="http://schemas.microsoft.com/office/drawing/2014/main" val="899461467"/>
                    </a:ext>
                  </a:extLst>
                </a:gridCol>
                <a:gridCol w="1183482">
                  <a:extLst>
                    <a:ext uri="{9D8B030D-6E8A-4147-A177-3AD203B41FA5}">
                      <a16:colId xmlns:a16="http://schemas.microsoft.com/office/drawing/2014/main" val="954959367"/>
                    </a:ext>
                  </a:extLst>
                </a:gridCol>
                <a:gridCol w="1183482">
                  <a:extLst>
                    <a:ext uri="{9D8B030D-6E8A-4147-A177-3AD203B41FA5}">
                      <a16:colId xmlns:a16="http://schemas.microsoft.com/office/drawing/2014/main" val="2266263431"/>
                    </a:ext>
                  </a:extLst>
                </a:gridCol>
              </a:tblGrid>
              <a:tr h="4105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ЦКА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компетенции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участников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экспертов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 ответственного за заявочную кампанию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986460"/>
                  </a:ext>
                </a:extLst>
              </a:tr>
              <a:tr h="431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школьников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студентов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специалистов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заявок от экспертов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из числа работодателей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работодателей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985134"/>
                  </a:ext>
                </a:extLst>
              </a:tr>
              <a:tr h="256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ВО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ВО к СПО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26959"/>
                  </a:ext>
                </a:extLst>
              </a:tr>
              <a:tr h="615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"Канский техникум отраслевых технологий и сельского хозяйства"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Гончарное дело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Кирса Д.Е.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142075"/>
                  </a:ext>
                </a:extLst>
              </a:tr>
              <a:tr h="615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"Канский техникум отраслевых технологий и сельского хозяйства"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Выпечка хлебобулочных изделий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12,50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Хайлова Т.И.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520296"/>
                  </a:ext>
                </a:extLst>
              </a:tr>
              <a:tr h="615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"Канский технологический техникум"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Веб-разработка (программирование)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Дорохова О.В.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48956"/>
                  </a:ext>
                </a:extLst>
              </a:tr>
              <a:tr h="615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"Техникум горных разработок им. В.П. Астафьева"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Бургеролог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42,86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Ковалева Т.В.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2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03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101601" y="0"/>
            <a:ext cx="7809573" cy="4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252395"/>
            <a:ext cx="7809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по заявочной кампании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99970"/>
              </p:ext>
            </p:extLst>
          </p:nvPr>
        </p:nvGraphicFramePr>
        <p:xfrm>
          <a:off x="205152" y="1793988"/>
          <a:ext cx="11734801" cy="1802066"/>
        </p:xfrm>
        <a:graphic>
          <a:graphicData uri="http://schemas.openxmlformats.org/drawingml/2006/table">
            <a:tbl>
              <a:tblPr/>
              <a:tblGrid>
                <a:gridCol w="1161721">
                  <a:extLst>
                    <a:ext uri="{9D8B030D-6E8A-4147-A177-3AD203B41FA5}">
                      <a16:colId xmlns:a16="http://schemas.microsoft.com/office/drawing/2014/main" val="3824407503"/>
                    </a:ext>
                  </a:extLst>
                </a:gridCol>
                <a:gridCol w="1161721">
                  <a:extLst>
                    <a:ext uri="{9D8B030D-6E8A-4147-A177-3AD203B41FA5}">
                      <a16:colId xmlns:a16="http://schemas.microsoft.com/office/drawing/2014/main" val="2727975195"/>
                    </a:ext>
                  </a:extLst>
                </a:gridCol>
                <a:gridCol w="1161721">
                  <a:extLst>
                    <a:ext uri="{9D8B030D-6E8A-4147-A177-3AD203B41FA5}">
                      <a16:colId xmlns:a16="http://schemas.microsoft.com/office/drawing/2014/main" val="657933737"/>
                    </a:ext>
                  </a:extLst>
                </a:gridCol>
                <a:gridCol w="1159693">
                  <a:extLst>
                    <a:ext uri="{9D8B030D-6E8A-4147-A177-3AD203B41FA5}">
                      <a16:colId xmlns:a16="http://schemas.microsoft.com/office/drawing/2014/main" val="3248104849"/>
                    </a:ext>
                  </a:extLst>
                </a:gridCol>
                <a:gridCol w="681219">
                  <a:extLst>
                    <a:ext uri="{9D8B030D-6E8A-4147-A177-3AD203B41FA5}">
                      <a16:colId xmlns:a16="http://schemas.microsoft.com/office/drawing/2014/main" val="3068494284"/>
                    </a:ext>
                  </a:extLst>
                </a:gridCol>
                <a:gridCol w="600121">
                  <a:extLst>
                    <a:ext uri="{9D8B030D-6E8A-4147-A177-3AD203B41FA5}">
                      <a16:colId xmlns:a16="http://schemas.microsoft.com/office/drawing/2014/main" val="4250509218"/>
                    </a:ext>
                  </a:extLst>
                </a:gridCol>
                <a:gridCol w="1161721">
                  <a:extLst>
                    <a:ext uri="{9D8B030D-6E8A-4147-A177-3AD203B41FA5}">
                      <a16:colId xmlns:a16="http://schemas.microsoft.com/office/drawing/2014/main" val="506907918"/>
                    </a:ext>
                  </a:extLst>
                </a:gridCol>
                <a:gridCol w="1161721">
                  <a:extLst>
                    <a:ext uri="{9D8B030D-6E8A-4147-A177-3AD203B41FA5}">
                      <a16:colId xmlns:a16="http://schemas.microsoft.com/office/drawing/2014/main" val="1839908936"/>
                    </a:ext>
                  </a:extLst>
                </a:gridCol>
                <a:gridCol w="1161721">
                  <a:extLst>
                    <a:ext uri="{9D8B030D-6E8A-4147-A177-3AD203B41FA5}">
                      <a16:colId xmlns:a16="http://schemas.microsoft.com/office/drawing/2014/main" val="2343638029"/>
                    </a:ext>
                  </a:extLst>
                </a:gridCol>
                <a:gridCol w="1161721">
                  <a:extLst>
                    <a:ext uri="{9D8B030D-6E8A-4147-A177-3AD203B41FA5}">
                      <a16:colId xmlns:a16="http://schemas.microsoft.com/office/drawing/2014/main" val="3439336919"/>
                    </a:ext>
                  </a:extLst>
                </a:gridCol>
                <a:gridCol w="1161721">
                  <a:extLst>
                    <a:ext uri="{9D8B030D-6E8A-4147-A177-3AD203B41FA5}">
                      <a16:colId xmlns:a16="http://schemas.microsoft.com/office/drawing/2014/main" val="1739240052"/>
                    </a:ext>
                  </a:extLst>
                </a:gridCol>
              </a:tblGrid>
              <a:tr h="4316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ЦКА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компетенции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участников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экспертов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 ответственного за заявочную кампанию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25866"/>
                  </a:ext>
                </a:extLst>
              </a:tr>
              <a:tr h="453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школьников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студентов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специалистов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заявок от экспертов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из числа работодателей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работодателей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05685"/>
                  </a:ext>
                </a:extLst>
              </a:tr>
              <a:tr h="26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ВО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ВО к СПО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41094"/>
                  </a:ext>
                </a:extLst>
              </a:tr>
              <a:tr h="647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"Лесосибирский технологический техникум"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Слесарное дело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Шарова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Л.В.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26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5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101601" y="0"/>
            <a:ext cx="7809573" cy="4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252395"/>
            <a:ext cx="7809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по заявочной кампании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54540"/>
              </p:ext>
            </p:extLst>
          </p:nvPr>
        </p:nvGraphicFramePr>
        <p:xfrm>
          <a:off x="293072" y="1724230"/>
          <a:ext cx="11708427" cy="2091634"/>
        </p:xfrm>
        <a:graphic>
          <a:graphicData uri="http://schemas.openxmlformats.org/drawingml/2006/table">
            <a:tbl>
              <a:tblPr/>
              <a:tblGrid>
                <a:gridCol w="1159110">
                  <a:extLst>
                    <a:ext uri="{9D8B030D-6E8A-4147-A177-3AD203B41FA5}">
                      <a16:colId xmlns:a16="http://schemas.microsoft.com/office/drawing/2014/main" val="2991218450"/>
                    </a:ext>
                  </a:extLst>
                </a:gridCol>
                <a:gridCol w="1159110">
                  <a:extLst>
                    <a:ext uri="{9D8B030D-6E8A-4147-A177-3AD203B41FA5}">
                      <a16:colId xmlns:a16="http://schemas.microsoft.com/office/drawing/2014/main" val="1509765159"/>
                    </a:ext>
                  </a:extLst>
                </a:gridCol>
                <a:gridCol w="1159110">
                  <a:extLst>
                    <a:ext uri="{9D8B030D-6E8A-4147-A177-3AD203B41FA5}">
                      <a16:colId xmlns:a16="http://schemas.microsoft.com/office/drawing/2014/main" val="770746540"/>
                    </a:ext>
                  </a:extLst>
                </a:gridCol>
                <a:gridCol w="1157087">
                  <a:extLst>
                    <a:ext uri="{9D8B030D-6E8A-4147-A177-3AD203B41FA5}">
                      <a16:colId xmlns:a16="http://schemas.microsoft.com/office/drawing/2014/main" val="3624646447"/>
                    </a:ext>
                  </a:extLst>
                </a:gridCol>
                <a:gridCol w="679688">
                  <a:extLst>
                    <a:ext uri="{9D8B030D-6E8A-4147-A177-3AD203B41FA5}">
                      <a16:colId xmlns:a16="http://schemas.microsoft.com/office/drawing/2014/main" val="1815707780"/>
                    </a:ext>
                  </a:extLst>
                </a:gridCol>
                <a:gridCol w="598772">
                  <a:extLst>
                    <a:ext uri="{9D8B030D-6E8A-4147-A177-3AD203B41FA5}">
                      <a16:colId xmlns:a16="http://schemas.microsoft.com/office/drawing/2014/main" val="1014616616"/>
                    </a:ext>
                  </a:extLst>
                </a:gridCol>
                <a:gridCol w="1159110">
                  <a:extLst>
                    <a:ext uri="{9D8B030D-6E8A-4147-A177-3AD203B41FA5}">
                      <a16:colId xmlns:a16="http://schemas.microsoft.com/office/drawing/2014/main" val="1868897652"/>
                    </a:ext>
                  </a:extLst>
                </a:gridCol>
                <a:gridCol w="1159110">
                  <a:extLst>
                    <a:ext uri="{9D8B030D-6E8A-4147-A177-3AD203B41FA5}">
                      <a16:colId xmlns:a16="http://schemas.microsoft.com/office/drawing/2014/main" val="3445691926"/>
                    </a:ext>
                  </a:extLst>
                </a:gridCol>
                <a:gridCol w="1159110">
                  <a:extLst>
                    <a:ext uri="{9D8B030D-6E8A-4147-A177-3AD203B41FA5}">
                      <a16:colId xmlns:a16="http://schemas.microsoft.com/office/drawing/2014/main" val="1208555687"/>
                    </a:ext>
                  </a:extLst>
                </a:gridCol>
                <a:gridCol w="1159110">
                  <a:extLst>
                    <a:ext uri="{9D8B030D-6E8A-4147-A177-3AD203B41FA5}">
                      <a16:colId xmlns:a16="http://schemas.microsoft.com/office/drawing/2014/main" val="2379063816"/>
                    </a:ext>
                  </a:extLst>
                </a:gridCol>
                <a:gridCol w="1159110">
                  <a:extLst>
                    <a:ext uri="{9D8B030D-6E8A-4147-A177-3AD203B41FA5}">
                      <a16:colId xmlns:a16="http://schemas.microsoft.com/office/drawing/2014/main" val="4169047200"/>
                    </a:ext>
                  </a:extLst>
                </a:gridCol>
              </a:tblGrid>
              <a:tr h="3387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ЦКА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компетенции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участников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экспертов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 ответственного за заявочную кампанию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386817"/>
                  </a:ext>
                </a:extLst>
              </a:tr>
              <a:tr h="355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школьников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студентов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специалистов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заявок от экспертов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из числа работодателей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работодателей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377"/>
                  </a:ext>
                </a:extLst>
              </a:tr>
              <a:tr h="21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ВО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ВО к СПО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11392"/>
                  </a:ext>
                </a:extLst>
              </a:tr>
              <a:tr h="338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"Минусинская школа-интернат"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Фотограф-репортер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66,67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Посохина Н.А.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93890"/>
                  </a:ext>
                </a:extLst>
              </a:tr>
              <a:tr h="508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"Минусинский сельскохозяйствиенный колледж"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Сыроварение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Черепанова Г.В.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7868"/>
                  </a:ext>
                </a:extLst>
              </a:tr>
              <a:tr h="338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"Южный аграрный техникум"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Изготовление мороженного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Богачёва Т.А.</a:t>
                      </a:r>
                    </a:p>
                  </a:txBody>
                  <a:tcPr marL="5481" marR="5481" marT="5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62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88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" y="414077"/>
            <a:ext cx="121920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1.Участники и эксперты заполняют электронные заявки на участие в Чемпионате, которые напрямую направляются в РЦРДА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2. РЦРДА еженедельно направляется ответственным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лицам за компетенции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выгрузка поданных заявок потенциальными участниками и экспертами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1600" dirty="0">
              <a:ea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dirty="0" smtClean="0">
                <a:ea typeface="Times New Roman" panose="02020603050405020304" pitchFamily="18" charset="0"/>
              </a:rPr>
              <a:t>3.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Ответственным лицам за компетенции,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необходимо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изучать и анализировать полученную информацию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(полнота и достоверность имеющейся информации)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и соответствие требованиям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на основе документов</a:t>
            </a:r>
            <a:b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из столбца 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Добавьте пожалуйста ссылку на облако,                                                                                                                                               где размещены Ваши документы»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0" indent="0"/>
            <a:r>
              <a:rPr lang="ru-RU" altLang="ru-RU" sz="1600" dirty="0" smtClean="0">
                <a:ea typeface="Times New Roman" panose="02020603050405020304" pitchFamily="18" charset="0"/>
              </a:rPr>
              <a:t>4.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Ответственным лицам за компетенции необходимо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скачать имеющиеся документы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участника/эксперта,</a:t>
            </a:r>
            <a:b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которые размещены в столбце </a:t>
            </a:r>
            <a:r>
              <a:rPr lang="ru-RU" altLang="ru-RU" sz="1600" dirty="0" smtClean="0">
                <a:ea typeface="Times New Roman" panose="02020603050405020304" pitchFamily="18" charset="0"/>
              </a:rPr>
              <a:t>«Добавьте пожалуйста</a:t>
            </a:r>
            <a:br>
              <a:rPr lang="ru-RU" altLang="ru-RU" sz="1600" dirty="0" smtClean="0">
                <a:ea typeface="Times New Roman" panose="02020603050405020304" pitchFamily="18" charset="0"/>
              </a:rPr>
            </a:br>
            <a:r>
              <a:rPr lang="ru-RU" altLang="ru-RU" sz="1600" dirty="0" smtClean="0">
                <a:ea typeface="Times New Roman" panose="02020603050405020304" pitchFamily="18" charset="0"/>
              </a:rPr>
              <a:t>ссылку </a:t>
            </a:r>
            <a:r>
              <a:rPr lang="ru-RU" altLang="ru-RU" sz="1600" dirty="0">
                <a:ea typeface="Times New Roman" panose="02020603050405020304" pitchFamily="18" charset="0"/>
              </a:rPr>
              <a:t>на </a:t>
            </a:r>
            <a:r>
              <a:rPr lang="ru-RU" altLang="ru-RU" sz="1600" dirty="0" smtClean="0">
                <a:ea typeface="Times New Roman" panose="02020603050405020304" pitchFamily="18" charset="0"/>
              </a:rPr>
              <a:t>облако, где </a:t>
            </a:r>
            <a:r>
              <a:rPr lang="ru-RU" altLang="ru-RU" sz="1600" dirty="0">
                <a:ea typeface="Times New Roman" panose="02020603050405020304" pitchFamily="18" charset="0"/>
              </a:rPr>
              <a:t>размещены Ваши документы</a:t>
            </a:r>
            <a:r>
              <a:rPr lang="ru-RU" altLang="ru-RU" sz="1600" dirty="0" smtClean="0">
                <a:ea typeface="Times New Roman" panose="02020603050405020304" pitchFamily="18" charset="0"/>
              </a:rPr>
              <a:t>».</a:t>
            </a:r>
            <a:br>
              <a:rPr lang="ru-RU" altLang="ru-RU" sz="1600" dirty="0" smtClean="0">
                <a:ea typeface="Times New Roman" panose="02020603050405020304" pitchFamily="18" charset="0"/>
              </a:rPr>
            </a:br>
            <a:r>
              <a:rPr lang="ru-RU" altLang="ru-RU" sz="1600" dirty="0" smtClean="0">
                <a:ea typeface="Times New Roman" panose="02020603050405020304" pitchFamily="18" charset="0"/>
              </a:rPr>
              <a:t>Полученную информацию необходимо выверить</a:t>
            </a:r>
            <a:br>
              <a:rPr lang="ru-RU" altLang="ru-RU" sz="1600" dirty="0" smtClean="0">
                <a:ea typeface="Times New Roman" panose="02020603050405020304" pitchFamily="18" charset="0"/>
              </a:rPr>
            </a:br>
            <a:r>
              <a:rPr lang="ru-RU" altLang="ru-RU" sz="1600" dirty="0" smtClean="0">
                <a:ea typeface="Times New Roman" panose="02020603050405020304" pitchFamily="18" charset="0"/>
              </a:rPr>
              <a:t>и проверить полноту </a:t>
            </a:r>
            <a:r>
              <a:rPr lang="ru-RU" altLang="ru-RU" sz="1600" dirty="0">
                <a:ea typeface="Times New Roman" panose="02020603050405020304" pitchFamily="18" charset="0"/>
              </a:rPr>
              <a:t>и </a:t>
            </a:r>
            <a:r>
              <a:rPr lang="ru-RU" altLang="ru-RU" sz="1600" dirty="0" smtClean="0">
                <a:ea typeface="Times New Roman" panose="02020603050405020304" pitchFamily="18" charset="0"/>
              </a:rPr>
              <a:t>достоверность имеющейся</a:t>
            </a:r>
            <a:br>
              <a:rPr lang="ru-RU" altLang="ru-RU" sz="1600" dirty="0" smtClean="0">
                <a:ea typeface="Times New Roman" panose="02020603050405020304" pitchFamily="18" charset="0"/>
              </a:rPr>
            </a:br>
            <a:r>
              <a:rPr lang="ru-RU" altLang="ru-RU" sz="1600" dirty="0" smtClean="0">
                <a:ea typeface="Times New Roman" panose="02020603050405020304" pitchFamily="18" charset="0"/>
              </a:rPr>
              <a:t>информации. Недостающие документы – </a:t>
            </a:r>
            <a:r>
              <a:rPr lang="ru-RU" altLang="ru-RU" sz="1600" dirty="0" err="1" smtClean="0">
                <a:ea typeface="Times New Roman" panose="02020603050405020304" pitchFamily="18" charset="0"/>
              </a:rPr>
              <a:t>дособрать</a:t>
            </a:r>
            <a:r>
              <a:rPr lang="ru-RU" altLang="ru-RU" sz="1600" dirty="0" smtClean="0">
                <a:ea typeface="Times New Roman" panose="02020603050405020304" pitchFamily="18" charset="0"/>
              </a:rPr>
              <a:t>. </a:t>
            </a:r>
          </a:p>
          <a:p>
            <a:pPr lvl="0" indent="0"/>
            <a:endParaRPr lang="ru-RU" altLang="ru-RU" sz="1600" dirty="0">
              <a:ea typeface="Times New Roman" panose="02020603050405020304" pitchFamily="18" charset="0"/>
            </a:endParaRPr>
          </a:p>
          <a:p>
            <a:pPr lvl="0" indent="0"/>
            <a:r>
              <a:rPr lang="ru-RU" altLang="ru-RU" sz="1600" dirty="0" smtClean="0">
                <a:ea typeface="Times New Roman" panose="02020603050405020304" pitchFamily="18" charset="0"/>
              </a:rPr>
              <a:t>5. Пакет документов на каждого участника и эксперта необходимо сформировать согласно схеме</a:t>
            </a:r>
          </a:p>
          <a:p>
            <a:pPr lvl="0" indent="0"/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0"/>
            <a:r>
              <a:rPr lang="ru-RU" altLang="ru-RU" sz="1600" dirty="0" smtClean="0"/>
              <a:t>6. По окончанию заявочной кампании выверенный </a:t>
            </a:r>
            <a:r>
              <a:rPr lang="en-US" altLang="ru-RU" sz="1600" dirty="0" smtClean="0"/>
              <a:t>XL</a:t>
            </a:r>
            <a:r>
              <a:rPr lang="ru-RU" altLang="ru-RU" sz="1600" dirty="0" smtClean="0"/>
              <a:t>-файл с участниками и экспертами, а также пакет документов сформированный по схеме необходимо будет направить – Юрченко Н.А. (по запросу). 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 smtClean="0"/>
              <a:t>Вам будет направлена электронная форма, куда Вы подгрузите весь пакет документов посредством размещения ссылки на  облачное хранилище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Рисунок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9909"/>
          <a:stretch/>
        </p:blipFill>
        <p:spPr bwMode="auto">
          <a:xfrm>
            <a:off x="5396571" y="1509528"/>
            <a:ext cx="6400801" cy="37814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1" y="0"/>
            <a:ext cx="7809573" cy="4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-252395"/>
            <a:ext cx="7809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ответственного лица с заявочной кампанией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3397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-7152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Деловая программа РЧА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8054" y="346791"/>
            <a:ext cx="7224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19 марта – Единый день </a:t>
            </a:r>
            <a:r>
              <a:rPr lang="ru-RU" sz="2800" b="1" u="sng" dirty="0" smtClean="0">
                <a:solidFill>
                  <a:srgbClr val="FF0000"/>
                </a:solidFill>
              </a:rPr>
              <a:t>открытия!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927" y="23801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6027" y="994335"/>
            <a:ext cx="117295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ДП – повестка, спикеры, протоколы по итогам. Фото, ссылки на трансляцию.</a:t>
            </a:r>
          </a:p>
          <a:p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культурной программы –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фото,ссылки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ЦКА города Красноярска обеспечить проведение мероприятий на своих базах</a:t>
            </a:r>
          </a:p>
          <a:p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 – обеспечить участие школ, заинтересованных представителей родительской общественности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ЦКА города Красноярска обеспечить проведение мероприятий на своих базах</a:t>
            </a:r>
          </a:p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спортивной программы – мастер-классы, старты, встречи со спортсменами-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паралимпийцами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08" y="55352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по посещаемости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027" y="4207569"/>
            <a:ext cx="9144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700" b="1" dirty="0" smtClean="0">
                <a:solidFill>
                  <a:srgbClr val="FF0000"/>
                </a:solidFill>
              </a:rPr>
              <a:t>!</a:t>
            </a:r>
            <a:endParaRPr lang="ru-RU" sz="16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5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66512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Волонтерское сопровождение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927" y="23801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6027" y="994335"/>
            <a:ext cx="1172956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Север, юг, запад, восток – волонтеры территорий</a:t>
            </a:r>
          </a:p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– волонтеры РЦРДА, ЦКА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22.02 потребность г. Красноярска</a:t>
            </a:r>
          </a:p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волонтеров до 01.03.2024 г. в РЦРДА</a:t>
            </a:r>
          </a:p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очно-заочное до 06.03 2024!</a:t>
            </a:r>
          </a:p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подключение волонтерского корпуса, а также регистрацию на сайте НЦ!</a:t>
            </a:r>
          </a:p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8476734" y="4632836"/>
            <a:ext cx="3584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Ответственное лицо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Батынская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Оксана Юрьевна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почту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zamuvr@pL.ru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89130313821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37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-7152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сведения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80159" y="994334"/>
            <a:ext cx="62044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Даты проведения Чемпионата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19-22 марта 2024 г.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62027" y="2380747"/>
            <a:ext cx="5461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Рассредоточенный формат проведения-в Территориях края: север, юг, запад, восток (на площадках ЦКА либо объединено по схеме территории)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83611" y="4106970"/>
            <a:ext cx="5461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19 марта – Единый день открытия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204" y="994334"/>
            <a:ext cx="4693203" cy="382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30783" y="4913259"/>
            <a:ext cx="55081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Согласно паспорту Чемпионата </a:t>
            </a:r>
            <a:r>
              <a:rPr lang="ru-RU" sz="2000" dirty="0">
                <a:solidFill>
                  <a:srgbClr val="002060"/>
                </a:solidFill>
              </a:rPr>
              <a:t>на 2024 год: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Всего участников –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ПОСЛЕ ОТБОРКИ!!!! </a:t>
            </a:r>
            <a:r>
              <a:rPr lang="ru-RU" sz="2000" dirty="0" smtClean="0">
                <a:solidFill>
                  <a:srgbClr val="FF0000"/>
                </a:solidFill>
              </a:rPr>
              <a:t>802</a:t>
            </a:r>
            <a:r>
              <a:rPr lang="ru-RU" sz="2000" dirty="0" smtClean="0">
                <a:solidFill>
                  <a:srgbClr val="002060"/>
                </a:solidFill>
              </a:rPr>
              <a:t> чел.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Из них:</a:t>
            </a:r>
          </a:p>
          <a:p>
            <a:r>
              <a:rPr lang="ru-RU" dirty="0" err="1">
                <a:solidFill>
                  <a:srgbClr val="002060"/>
                </a:solidFill>
              </a:rPr>
              <a:t>Шк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240 </a:t>
            </a:r>
            <a:r>
              <a:rPr lang="ru-RU" dirty="0">
                <a:solidFill>
                  <a:srgbClr val="002060"/>
                </a:solidFill>
              </a:rPr>
              <a:t>чел.</a:t>
            </a:r>
          </a:p>
          <a:p>
            <a:r>
              <a:rPr lang="ru-RU" dirty="0">
                <a:solidFill>
                  <a:srgbClr val="002060"/>
                </a:solidFill>
              </a:rPr>
              <a:t>Студ.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427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чел.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Спец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135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чел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37013" y="5728447"/>
            <a:ext cx="2196352" cy="10903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состоянию на 20.02.24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33365" y="5811952"/>
            <a:ext cx="1806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Шк</a:t>
            </a:r>
            <a:r>
              <a:rPr lang="ru-RU" dirty="0">
                <a:solidFill>
                  <a:srgbClr val="002060"/>
                </a:solidFill>
              </a:rPr>
              <a:t>. – </a:t>
            </a:r>
            <a:r>
              <a:rPr lang="ru-RU" dirty="0" smtClean="0">
                <a:solidFill>
                  <a:srgbClr val="FF0000"/>
                </a:solidFill>
              </a:rPr>
              <a:t>271 </a:t>
            </a:r>
            <a:r>
              <a:rPr lang="ru-RU" dirty="0">
                <a:solidFill>
                  <a:srgbClr val="002060"/>
                </a:solidFill>
              </a:rPr>
              <a:t>чел.</a:t>
            </a:r>
          </a:p>
          <a:p>
            <a:r>
              <a:rPr lang="ru-RU" dirty="0">
                <a:solidFill>
                  <a:srgbClr val="002060"/>
                </a:solidFill>
              </a:rPr>
              <a:t>Студ. – </a:t>
            </a:r>
            <a:r>
              <a:rPr lang="ru-RU" dirty="0" smtClean="0">
                <a:solidFill>
                  <a:srgbClr val="FF0000"/>
                </a:solidFill>
              </a:rPr>
              <a:t>381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чел.</a:t>
            </a:r>
          </a:p>
          <a:p>
            <a:r>
              <a:rPr lang="ru-RU" dirty="0">
                <a:solidFill>
                  <a:srgbClr val="002060"/>
                </a:solidFill>
              </a:rPr>
              <a:t>Спец. – </a:t>
            </a:r>
            <a:r>
              <a:rPr lang="ru-RU" dirty="0" smtClean="0">
                <a:solidFill>
                  <a:srgbClr val="FF0000"/>
                </a:solidFill>
              </a:rPr>
              <a:t>104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чел.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62445" y="5041544"/>
            <a:ext cx="5266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Количество ЦКА: </a:t>
            </a:r>
            <a:r>
              <a:rPr lang="ru-RU" dirty="0" smtClean="0">
                <a:solidFill>
                  <a:srgbClr val="FF0000"/>
                </a:solidFill>
              </a:rPr>
              <a:t>32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Количество компетенций: </a:t>
            </a:r>
            <a:r>
              <a:rPr lang="ru-RU" dirty="0" smtClean="0">
                <a:solidFill>
                  <a:srgbClr val="FF0000"/>
                </a:solidFill>
              </a:rPr>
              <a:t>73</a:t>
            </a:r>
            <a:r>
              <a:rPr lang="ru-RU" dirty="0" smtClean="0">
                <a:solidFill>
                  <a:srgbClr val="002060"/>
                </a:solidFill>
              </a:rPr>
              <a:t> (с категориями </a:t>
            </a:r>
            <a:r>
              <a:rPr lang="ru-RU" dirty="0" smtClean="0">
                <a:solidFill>
                  <a:srgbClr val="FF0000"/>
                </a:solidFill>
              </a:rPr>
              <a:t>144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 них: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Шк</a:t>
            </a:r>
            <a:r>
              <a:rPr lang="ru-RU" dirty="0">
                <a:solidFill>
                  <a:srgbClr val="002060"/>
                </a:solidFill>
              </a:rPr>
              <a:t>. – </a:t>
            </a:r>
            <a:r>
              <a:rPr lang="ru-RU" dirty="0" smtClean="0">
                <a:solidFill>
                  <a:srgbClr val="FF0000"/>
                </a:solidFill>
              </a:rPr>
              <a:t>51 </a:t>
            </a:r>
            <a:r>
              <a:rPr lang="ru-RU" dirty="0">
                <a:solidFill>
                  <a:srgbClr val="002060"/>
                </a:solidFill>
              </a:rPr>
              <a:t>чел.</a:t>
            </a:r>
          </a:p>
          <a:p>
            <a:r>
              <a:rPr lang="ru-RU" dirty="0">
                <a:solidFill>
                  <a:srgbClr val="002060"/>
                </a:solidFill>
              </a:rPr>
              <a:t>Студ. – </a:t>
            </a:r>
            <a:r>
              <a:rPr lang="ru-RU" dirty="0" smtClean="0">
                <a:solidFill>
                  <a:srgbClr val="FF0000"/>
                </a:solidFill>
              </a:rPr>
              <a:t>64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чел.</a:t>
            </a:r>
          </a:p>
          <a:p>
            <a:r>
              <a:rPr lang="ru-RU" dirty="0">
                <a:solidFill>
                  <a:srgbClr val="002060"/>
                </a:solidFill>
              </a:rPr>
              <a:t>Спец. – </a:t>
            </a:r>
            <a:r>
              <a:rPr lang="ru-RU" dirty="0" smtClean="0">
                <a:solidFill>
                  <a:srgbClr val="FF0000"/>
                </a:solidFill>
              </a:rPr>
              <a:t>29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296795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844530" y="923790"/>
            <a:ext cx="2343924" cy="25452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406916" y="925892"/>
            <a:ext cx="2343924" cy="25452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930781" y="932969"/>
            <a:ext cx="2343924" cy="25452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987" y="929935"/>
            <a:ext cx="2343924" cy="25452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466966" y="942225"/>
            <a:ext cx="2343924" cy="25452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9830624" y="3322356"/>
            <a:ext cx="2350084" cy="1170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7400756" y="3313100"/>
            <a:ext cx="2350084" cy="1158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7247059" y="4555498"/>
            <a:ext cx="4932909" cy="23025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4930781" y="3303921"/>
            <a:ext cx="2350084" cy="31142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2453607" y="3310066"/>
            <a:ext cx="2350084" cy="3109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96" y="3310066"/>
            <a:ext cx="2350084" cy="3108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6219" y="6235"/>
            <a:ext cx="4674239" cy="5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-2388204" y="-171572"/>
            <a:ext cx="8122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Кураторы территорий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89448" y="535935"/>
            <a:ext cx="1366416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ЗАПАД</a:t>
            </a:r>
          </a:p>
          <a:p>
            <a:endParaRPr lang="ru-RU" sz="1050" dirty="0"/>
          </a:p>
        </p:txBody>
      </p:sp>
      <p:sp>
        <p:nvSpPr>
          <p:cNvPr id="61" name="TextBox 60"/>
          <p:cNvSpPr txBox="1"/>
          <p:nvPr/>
        </p:nvSpPr>
        <p:spPr>
          <a:xfrm>
            <a:off x="124507" y="3322356"/>
            <a:ext cx="249579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-КГАПОУ «Ачинский колледж транспорта и сельского хозяйства»</a:t>
            </a:r>
          </a:p>
          <a:p>
            <a:endParaRPr lang="ru-RU" sz="500" dirty="0" smtClean="0"/>
          </a:p>
          <a:p>
            <a:r>
              <a:rPr lang="ru-RU" sz="1100" dirty="0" smtClean="0"/>
              <a:t>-КГБОУ «Ачинская школа №3»</a:t>
            </a:r>
          </a:p>
          <a:p>
            <a:endParaRPr lang="ru-RU" sz="500" dirty="0" smtClean="0"/>
          </a:p>
          <a:p>
            <a:r>
              <a:rPr lang="ru-RU" sz="1100" dirty="0"/>
              <a:t>-</a:t>
            </a:r>
            <a:r>
              <a:rPr lang="ru-RU" sz="1100" dirty="0" smtClean="0"/>
              <a:t>КГБПОУ «Ачинский колледж отраслевых технологий и бизнеса»</a:t>
            </a:r>
          </a:p>
          <a:p>
            <a:endParaRPr lang="ru-RU" sz="500" dirty="0" smtClean="0"/>
          </a:p>
          <a:p>
            <a:r>
              <a:rPr lang="ru-RU" sz="1100" dirty="0" smtClean="0"/>
              <a:t>-КГБПОУ «Ачинский торгово-экономический колледж»</a:t>
            </a:r>
          </a:p>
          <a:p>
            <a:endParaRPr lang="ru-RU" sz="500" dirty="0" smtClean="0"/>
          </a:p>
          <a:p>
            <a:r>
              <a:rPr lang="ru-RU" sz="1100" dirty="0" smtClean="0"/>
              <a:t>-КГБПОУ «Шарыповский многопрофильный техникум»</a:t>
            </a:r>
          </a:p>
          <a:p>
            <a:endParaRPr lang="ru-RU" sz="500" dirty="0" smtClean="0"/>
          </a:p>
          <a:p>
            <a:r>
              <a:rPr lang="ru-RU" sz="1100" dirty="0" smtClean="0"/>
              <a:t>-КГБПОУ «Шарыповский многопрофильный техникум»</a:t>
            </a:r>
          </a:p>
          <a:p>
            <a:endParaRPr lang="ru-RU" sz="500" dirty="0" smtClean="0"/>
          </a:p>
          <a:p>
            <a:r>
              <a:rPr lang="ru-RU" sz="1100" dirty="0" smtClean="0"/>
              <a:t>-МБОУ «Средняя школа №5»</a:t>
            </a:r>
            <a:br>
              <a:rPr lang="ru-RU" sz="1100" dirty="0" smtClean="0"/>
            </a:br>
            <a:r>
              <a:rPr lang="ru-RU" sz="1100" dirty="0" smtClean="0"/>
              <a:t>им. Марачкова А.О.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985505" y="543351"/>
            <a:ext cx="2143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ЦЕНТР</a:t>
            </a:r>
            <a:endParaRPr lang="ru-RU" b="1" dirty="0">
              <a:solidFill>
                <a:srgbClr val="FF0000"/>
              </a:solidFill>
            </a:endParaRPr>
          </a:p>
          <a:p>
            <a:pPr marL="228594" indent="-228594" algn="ctr"/>
            <a:endParaRPr lang="ru-RU" sz="1200" b="1" dirty="0" smtClean="0"/>
          </a:p>
          <a:p>
            <a:endParaRPr lang="ru-R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7586752" y="535935"/>
            <a:ext cx="197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ЮГ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10059499" y="603592"/>
            <a:ext cx="193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СЕВЕР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77098" y="537550"/>
            <a:ext cx="13664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ВОСТОК</a:t>
            </a:r>
          </a:p>
          <a:p>
            <a:pPr algn="ctr"/>
            <a:endParaRPr lang="ru-RU" sz="1400" b="1" dirty="0"/>
          </a:p>
          <a:p>
            <a:endParaRPr lang="ru-RU" sz="1050" dirty="0"/>
          </a:p>
        </p:txBody>
      </p:sp>
      <p:sp>
        <p:nvSpPr>
          <p:cNvPr id="82" name="TextBox 81"/>
          <p:cNvSpPr txBox="1"/>
          <p:nvPr/>
        </p:nvSpPr>
        <p:spPr>
          <a:xfrm>
            <a:off x="2363532" y="2505031"/>
            <a:ext cx="25820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Ответственное лицо - </a:t>
            </a:r>
            <a:r>
              <a:rPr lang="ru-RU" sz="1200" b="1" dirty="0" smtClean="0"/>
              <a:t> Ящук Наталья Сергеевна, </a:t>
            </a:r>
            <a:r>
              <a:rPr lang="en-US" sz="1200" b="1" dirty="0" smtClean="0">
                <a:hlinkClick r:id="rId4"/>
              </a:rPr>
              <a:t>nata_34lia@mail.ru</a:t>
            </a:r>
            <a:r>
              <a:rPr lang="ru-RU" sz="1200" b="1" dirty="0" smtClean="0"/>
              <a:t>,</a:t>
            </a:r>
            <a:br>
              <a:rPr lang="ru-RU" sz="1200" b="1" dirty="0" smtClean="0"/>
            </a:br>
            <a:r>
              <a:rPr lang="ru-RU" sz="1200" b="1" dirty="0" smtClean="0"/>
              <a:t>8-913-584-48-20</a:t>
            </a:r>
            <a:endParaRPr lang="ru-RU" sz="1200" b="1" dirty="0"/>
          </a:p>
          <a:p>
            <a:endParaRPr lang="ru-RU" sz="900" dirty="0"/>
          </a:p>
        </p:txBody>
      </p:sp>
      <p:sp>
        <p:nvSpPr>
          <p:cNvPr id="83" name="TextBox 82"/>
          <p:cNvSpPr txBox="1"/>
          <p:nvPr/>
        </p:nvSpPr>
        <p:spPr>
          <a:xfrm>
            <a:off x="5030655" y="2509474"/>
            <a:ext cx="20972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Ответственное лицо - Батынская </a:t>
            </a:r>
            <a:r>
              <a:rPr lang="ru-RU" sz="1200" b="1" dirty="0" smtClean="0"/>
              <a:t>Оксана Юрьевна, </a:t>
            </a:r>
            <a:r>
              <a:rPr lang="en-US" sz="1200" b="1" dirty="0" smtClean="0">
                <a:hlinkClick r:id="rId5"/>
              </a:rPr>
              <a:t>zamuvr@pl9.ru</a:t>
            </a:r>
            <a:r>
              <a:rPr lang="ru-RU" sz="1200" b="1" dirty="0" smtClean="0"/>
              <a:t>, </a:t>
            </a:r>
          </a:p>
          <a:p>
            <a:pPr algn="ctr"/>
            <a:r>
              <a:rPr lang="ru-RU" sz="1200" b="1" dirty="0" smtClean="0"/>
              <a:t>8-913-031-38-21</a:t>
            </a:r>
            <a:endParaRPr lang="ru-RU" sz="1200" b="1" dirty="0"/>
          </a:p>
          <a:p>
            <a:endParaRPr lang="ru-RU" sz="900" dirty="0"/>
          </a:p>
        </p:txBody>
      </p:sp>
      <p:sp>
        <p:nvSpPr>
          <p:cNvPr id="84" name="TextBox 83"/>
          <p:cNvSpPr txBox="1"/>
          <p:nvPr/>
        </p:nvSpPr>
        <p:spPr>
          <a:xfrm>
            <a:off x="7498636" y="2494785"/>
            <a:ext cx="214373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Ответственное лицо - </a:t>
            </a:r>
            <a:r>
              <a:rPr lang="ru-RU" sz="1200" b="1" dirty="0" smtClean="0"/>
              <a:t> Богачёва Татьяна Сергеевна, </a:t>
            </a:r>
            <a:r>
              <a:rPr lang="en-US" sz="1200" b="1" dirty="0" smtClean="0">
                <a:hlinkClick r:id="rId6"/>
              </a:rPr>
              <a:t>tanjabogachewa@mail.ru</a:t>
            </a:r>
            <a:r>
              <a:rPr lang="ru-RU" sz="1200" b="1" dirty="0" smtClean="0"/>
              <a:t>,  </a:t>
            </a:r>
          </a:p>
          <a:p>
            <a:pPr algn="ctr"/>
            <a:r>
              <a:rPr lang="ru-RU" sz="1200" b="1" dirty="0" smtClean="0"/>
              <a:t>8-908-325-83-09</a:t>
            </a:r>
            <a:endParaRPr lang="ru-RU" sz="1200" b="1" dirty="0"/>
          </a:p>
          <a:p>
            <a:endParaRPr lang="ru-RU" sz="900" dirty="0"/>
          </a:p>
        </p:txBody>
      </p:sp>
      <p:sp>
        <p:nvSpPr>
          <p:cNvPr id="85" name="TextBox 84"/>
          <p:cNvSpPr txBox="1"/>
          <p:nvPr/>
        </p:nvSpPr>
        <p:spPr>
          <a:xfrm>
            <a:off x="9706200" y="2510547"/>
            <a:ext cx="264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Ответственное лицо - Кучерова </a:t>
            </a:r>
            <a:r>
              <a:rPr lang="ru-RU" sz="1200" b="1" dirty="0" smtClean="0"/>
              <a:t>Татьяна Николаевна, </a:t>
            </a:r>
            <a:r>
              <a:rPr lang="en-US" sz="1200" b="1" dirty="0" smtClean="0">
                <a:hlinkClick r:id="rId7"/>
              </a:rPr>
              <a:t>tkuchierova2@mail.ru</a:t>
            </a:r>
            <a:r>
              <a:rPr lang="ru-RU" sz="1200" b="1" dirty="0" smtClean="0"/>
              <a:t>,  </a:t>
            </a:r>
          </a:p>
          <a:p>
            <a:pPr algn="ctr"/>
            <a:r>
              <a:rPr lang="ru-RU" sz="1200" b="1" dirty="0" smtClean="0"/>
              <a:t>8-902-972-78-28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9940" y="962610"/>
            <a:ext cx="2841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КГБПОУ «Красноярский колледж отраслевых технологий и </a:t>
            </a:r>
            <a:r>
              <a:rPr lang="ru-RU" sz="1200" b="1" dirty="0" smtClean="0"/>
              <a:t>предпринимательства</a:t>
            </a:r>
            <a:r>
              <a:rPr lang="ru-RU" sz="1200" b="1" dirty="0"/>
              <a:t>»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2334552" y="935559"/>
            <a:ext cx="2436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КГБПОУ «Канский техникум отраслевых технологий и сельского хозяйства»</a:t>
            </a:r>
            <a:endParaRPr lang="ru-RU" sz="12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7539988" y="1019225"/>
            <a:ext cx="2061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КГБПОУ «Южный аграрный техникум»</a:t>
            </a:r>
            <a:endParaRPr lang="ru-RU" sz="1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2565438" y="3399642"/>
            <a:ext cx="220588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-КГБПОУ «Канский техникум отраслевых технологий и сельского хозяйства»</a:t>
            </a:r>
          </a:p>
          <a:p>
            <a:endParaRPr lang="ru-RU" sz="500" dirty="0" smtClean="0"/>
          </a:p>
          <a:p>
            <a:r>
              <a:rPr lang="ru-RU" sz="1100" dirty="0" smtClean="0"/>
              <a:t>-КГБПОУ «Канский технологический колледж»</a:t>
            </a:r>
          </a:p>
          <a:p>
            <a:endParaRPr lang="ru-RU" sz="500" dirty="0" smtClean="0"/>
          </a:p>
          <a:p>
            <a:r>
              <a:rPr lang="ru-RU" sz="1100" dirty="0"/>
              <a:t>-</a:t>
            </a:r>
            <a:r>
              <a:rPr lang="ru-RU" sz="1100" dirty="0" smtClean="0"/>
              <a:t>КГБПОУ «Техникум горных разработок им. В.П. Астафьева»</a:t>
            </a:r>
            <a:endParaRPr lang="ru-RU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7367667" y="3358023"/>
            <a:ext cx="26782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-КГБПОУ «Южный аграрный техникум»</a:t>
            </a:r>
          </a:p>
          <a:p>
            <a:r>
              <a:rPr lang="ru-RU" sz="1100" dirty="0"/>
              <a:t>-</a:t>
            </a:r>
            <a:r>
              <a:rPr lang="ru-RU" sz="1100" dirty="0" smtClean="0"/>
              <a:t>КГБПОУ «Минусинский сельско-хозяйственный техникум»</a:t>
            </a:r>
          </a:p>
          <a:p>
            <a:r>
              <a:rPr lang="ru-RU" sz="1100" dirty="0"/>
              <a:t>-</a:t>
            </a:r>
            <a:r>
              <a:rPr lang="ru-RU" sz="1100" dirty="0" smtClean="0"/>
              <a:t>КГБОУ «Минусинская </a:t>
            </a:r>
          </a:p>
          <a:p>
            <a:r>
              <a:rPr lang="ru-RU" sz="1100" dirty="0" smtClean="0"/>
              <a:t>школа-интернат»</a:t>
            </a:r>
            <a:endParaRPr lang="ru-RU" sz="1100" dirty="0"/>
          </a:p>
        </p:txBody>
      </p:sp>
      <p:sp>
        <p:nvSpPr>
          <p:cNvPr id="92" name="TextBox 91"/>
          <p:cNvSpPr txBox="1"/>
          <p:nvPr/>
        </p:nvSpPr>
        <p:spPr>
          <a:xfrm>
            <a:off x="10045871" y="3433178"/>
            <a:ext cx="21082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-КГБПОУ «Лесосибирский технологический техникум»</a:t>
            </a:r>
            <a:endParaRPr lang="ru-RU" sz="1100" dirty="0"/>
          </a:p>
        </p:txBody>
      </p:sp>
      <p:sp>
        <p:nvSpPr>
          <p:cNvPr id="93" name="TextBox 92"/>
          <p:cNvSpPr txBox="1"/>
          <p:nvPr/>
        </p:nvSpPr>
        <p:spPr>
          <a:xfrm>
            <a:off x="4868810" y="3266314"/>
            <a:ext cx="25508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-КГБПОУ «Красноярский колледж отраслевых технологий и предпринимательства»</a:t>
            </a:r>
          </a:p>
          <a:p>
            <a:r>
              <a:rPr lang="ru-RU" sz="1100" dirty="0" smtClean="0"/>
              <a:t>-КГАПОУ «Красноярский колледж сферы услуг и предпринимательства»</a:t>
            </a:r>
          </a:p>
          <a:p>
            <a:r>
              <a:rPr lang="ru-RU" sz="1100" dirty="0" smtClean="0"/>
              <a:t>-КГАПОУ «Емельяновский дорожно-строительный техникум»</a:t>
            </a:r>
          </a:p>
          <a:p>
            <a:r>
              <a:rPr lang="ru-RU" sz="1100" dirty="0"/>
              <a:t>-КГБПОУ «Красноярское художественное училище (техникум) им. </a:t>
            </a:r>
            <a:r>
              <a:rPr lang="ru-RU" sz="1100" dirty="0" err="1"/>
              <a:t>В.И.Сурикова</a:t>
            </a:r>
            <a:r>
              <a:rPr lang="ru-RU" sz="1100" dirty="0"/>
              <a:t>»</a:t>
            </a:r>
          </a:p>
          <a:p>
            <a:r>
              <a:rPr lang="ru-RU" sz="1100" dirty="0" smtClean="0"/>
              <a:t>-КГАПОУ «Техникум индустрии гостеприимства и сервиса»</a:t>
            </a:r>
          </a:p>
          <a:p>
            <a:r>
              <a:rPr lang="ru-RU" sz="1100" dirty="0" smtClean="0"/>
              <a:t>-КГБОУ «Красноярская школа №5»</a:t>
            </a:r>
          </a:p>
          <a:p>
            <a:r>
              <a:rPr lang="ru-RU" sz="1100" dirty="0" smtClean="0"/>
              <a:t>-КГБОУ «Красноярская школа №1»</a:t>
            </a:r>
          </a:p>
          <a:p>
            <a:r>
              <a:rPr lang="ru-RU" sz="1100" dirty="0" smtClean="0"/>
              <a:t>-КГБОУ «Красноярская школа №10»</a:t>
            </a:r>
          </a:p>
          <a:p>
            <a:r>
              <a:rPr lang="ru-RU" sz="1100" dirty="0" smtClean="0"/>
              <a:t>-КГБОУ «Красноярская школа №8</a:t>
            </a:r>
          </a:p>
          <a:p>
            <a:r>
              <a:rPr lang="ru-RU" sz="1100" dirty="0" smtClean="0"/>
              <a:t>-КБОУ «Школа дистанционного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72683" y="4547411"/>
            <a:ext cx="472278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-КГБПОУ «Красноярский базовый медицинский колледж им. В.М. Крутовского»</a:t>
            </a:r>
          </a:p>
          <a:p>
            <a:r>
              <a:rPr lang="ru-RU" sz="1100" dirty="0"/>
              <a:t>-КГАПОУ «Красноярский колледж олимпийского резерва»</a:t>
            </a:r>
          </a:p>
          <a:p>
            <a:r>
              <a:rPr lang="ru-RU" sz="1100" dirty="0"/>
              <a:t>-КГБПОУ «Красноярский монтажный колледж»</a:t>
            </a:r>
          </a:p>
          <a:p>
            <a:r>
              <a:rPr lang="ru-RU" sz="1100" dirty="0"/>
              <a:t>-КГБПОУ «</a:t>
            </a:r>
            <a:r>
              <a:rPr lang="ru-RU" sz="1100" dirty="0" smtClean="0"/>
              <a:t>Красноярский </a:t>
            </a:r>
            <a:r>
              <a:rPr lang="ru-RU" sz="1100" dirty="0"/>
              <a:t>техникум социальных технологий»</a:t>
            </a:r>
          </a:p>
          <a:p>
            <a:r>
              <a:rPr lang="ru-RU" sz="1100" dirty="0"/>
              <a:t>-КГБПОУ «</a:t>
            </a:r>
            <a:r>
              <a:rPr lang="ru-RU" sz="1100" dirty="0" smtClean="0"/>
              <a:t>Красноярский </a:t>
            </a:r>
            <a:r>
              <a:rPr lang="ru-RU" sz="1100" dirty="0"/>
              <a:t>колледж радиоэлектроники и информационных технологий»</a:t>
            </a:r>
          </a:p>
          <a:p>
            <a:r>
              <a:rPr lang="ru-RU" sz="1100" dirty="0"/>
              <a:t>-ФГБОУ ВО «Красноярский государственный университет науки и технологий им. Академика М.В. (Аэрокосмический колледж)</a:t>
            </a:r>
          </a:p>
          <a:p>
            <a:r>
              <a:rPr lang="ru-RU" sz="1100" dirty="0"/>
              <a:t>-ФГБОУ ВО «Красноярский государственный </a:t>
            </a:r>
            <a:r>
              <a:rPr lang="ru-RU" sz="1100" dirty="0" smtClean="0"/>
              <a:t>педагогический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университет им. В.П. Астафьева</a:t>
            </a:r>
            <a:r>
              <a:rPr lang="ru-RU" sz="1100" dirty="0" smtClean="0"/>
              <a:t>»</a:t>
            </a:r>
          </a:p>
          <a:p>
            <a:r>
              <a:rPr lang="ru-RU" sz="1100" dirty="0"/>
              <a:t>-КГБУК «Красноярская краевая специальная библиотека-центр социокультурной реабилитации инвалидов по зрению»</a:t>
            </a:r>
          </a:p>
          <a:p>
            <a:endParaRPr lang="ru-RU" sz="11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69729" y="952521"/>
            <a:ext cx="206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КГАПОУ «Ачинский колледж транспорта и сельского хозяйства»</a:t>
            </a:r>
            <a:endParaRPr lang="ru-RU" sz="1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1186" y="1546867"/>
            <a:ext cx="2179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/>
              <a:t>Д</a:t>
            </a:r>
            <a:r>
              <a:rPr lang="ru-RU" sz="1400" b="1" dirty="0" smtClean="0"/>
              <a:t>иректор, </a:t>
            </a:r>
            <a:r>
              <a:rPr lang="ru-RU" sz="1400" b="1" dirty="0" smtClean="0">
                <a:solidFill>
                  <a:srgbClr val="FF0000"/>
                </a:solidFill>
              </a:rPr>
              <a:t>Иванов Виктор Васильевич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94407" y="2494785"/>
            <a:ext cx="26274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Ответственное лицо - Предеина Виктория Александровна, </a:t>
            </a:r>
            <a:r>
              <a:rPr lang="en-US" sz="1200" b="1" dirty="0" smtClean="0">
                <a:solidFill>
                  <a:srgbClr val="002060"/>
                </a:solidFill>
                <a:hlinkClick r:id="rId8"/>
              </a:rPr>
              <a:t>vuka898@mail.ru</a:t>
            </a:r>
            <a:r>
              <a:rPr lang="ru-RU" sz="1200" b="1" dirty="0" smtClean="0"/>
              <a:t>,</a:t>
            </a:r>
            <a:br>
              <a:rPr lang="ru-RU" sz="1200" b="1" dirty="0" smtClean="0"/>
            </a:br>
            <a:r>
              <a:rPr lang="ru-RU" sz="1200" b="1" dirty="0" smtClean="0"/>
              <a:t> 8-923-318-88-28</a:t>
            </a:r>
            <a:endParaRPr lang="ru-RU" sz="1200" b="1" dirty="0"/>
          </a:p>
          <a:p>
            <a:endParaRPr lang="ru-RU" sz="9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75762" y="1760770"/>
            <a:ext cx="2179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Директор, </a:t>
            </a:r>
            <a:r>
              <a:rPr lang="ru-RU" sz="1400" b="1" dirty="0" smtClean="0">
                <a:solidFill>
                  <a:srgbClr val="FF0000"/>
                </a:solidFill>
              </a:rPr>
              <a:t>Коноваленко Константин Сергеевич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59471" y="1736949"/>
            <a:ext cx="2179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Директор, </a:t>
            </a:r>
            <a:r>
              <a:rPr lang="ru-RU" sz="1400" b="1" dirty="0" err="1" smtClean="0">
                <a:solidFill>
                  <a:srgbClr val="FF0000"/>
                </a:solidFill>
              </a:rPr>
              <a:t>Журова</a:t>
            </a:r>
            <a:r>
              <a:rPr lang="ru-RU" sz="1400" b="1" dirty="0" smtClean="0">
                <a:solidFill>
                  <a:srgbClr val="FF0000"/>
                </a:solidFill>
              </a:rPr>
              <a:t> Наталья Валерьевна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9844530" y="993297"/>
            <a:ext cx="2335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КГБПОУ «Енисейский многопрофильный колледж»</a:t>
            </a:r>
            <a:endParaRPr lang="ru-RU" sz="12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480964" y="1591582"/>
            <a:ext cx="2179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Директор, </a:t>
            </a:r>
            <a:r>
              <a:rPr lang="ru-RU" sz="1400" b="1" dirty="0" smtClean="0">
                <a:solidFill>
                  <a:srgbClr val="FF0000"/>
                </a:solidFill>
              </a:rPr>
              <a:t>Красикова </a:t>
            </a:r>
            <a:r>
              <a:rPr lang="ru-RU" sz="1400" b="1" dirty="0" err="1" smtClean="0">
                <a:solidFill>
                  <a:srgbClr val="FF0000"/>
                </a:solidFill>
              </a:rPr>
              <a:t>Гаяне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Славиковна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939728" y="1772789"/>
            <a:ext cx="2179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Директор, </a:t>
            </a:r>
            <a:r>
              <a:rPr lang="ru-RU" sz="1400" b="1" dirty="0" err="1" smtClean="0">
                <a:solidFill>
                  <a:srgbClr val="FF0000"/>
                </a:solidFill>
              </a:rPr>
              <a:t>Каличкина</a:t>
            </a:r>
            <a:r>
              <a:rPr lang="ru-RU" sz="1400" b="1" dirty="0" smtClean="0">
                <a:solidFill>
                  <a:srgbClr val="FF0000"/>
                </a:solidFill>
              </a:rPr>
              <a:t> Ирина Владимировна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326776" y="5894825"/>
            <a:ext cx="1063286" cy="515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16/22</a:t>
            </a:r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3857009" y="5894824"/>
            <a:ext cx="911250" cy="515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4/7</a:t>
            </a: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8879482" y="3955314"/>
            <a:ext cx="911250" cy="515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3/7</a:t>
            </a:r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11210991" y="3992538"/>
            <a:ext cx="911250" cy="515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1/2</a:t>
            </a:r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10969794" y="6068923"/>
            <a:ext cx="1222206" cy="515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49/106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0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37374" y="8389"/>
            <a:ext cx="10940919" cy="7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2423" y="1061557"/>
            <a:ext cx="100613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Информационная безопасность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Мастер по обработке цифровой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  <a:p>
            <a:r>
              <a:rPr lang="ru-RU" sz="1400" dirty="0"/>
              <a:t>КГБПОУ «Красноярский колледж отраслевых технологий и предпринимательства»</a:t>
            </a:r>
          </a:p>
          <a:p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Полиграфическое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Графический дизайн</a:t>
            </a:r>
          </a:p>
          <a:p>
            <a:r>
              <a:rPr lang="ru-RU" sz="1400" dirty="0"/>
              <a:t>КГБОУ «Красноярская школа №1»</a:t>
            </a:r>
          </a:p>
          <a:p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Разработчик виртуальной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дополненной реальности</a:t>
            </a:r>
          </a:p>
          <a:p>
            <a:r>
              <a:rPr lang="ru-RU" sz="1400" dirty="0"/>
              <a:t>КБОУ «Школа дистанционного образования»</a:t>
            </a:r>
          </a:p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Мастер пищевого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Артдекора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/>
              <a:t>КГБПОУ «Красноярский техникум социальных технологий»</a:t>
            </a:r>
          </a:p>
          <a:p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Флористика</a:t>
            </a:r>
          </a:p>
          <a:p>
            <a:r>
              <a:rPr lang="ru-RU" sz="1400" dirty="0"/>
              <a:t>КГБОУ «Красноярская школа №5»</a:t>
            </a:r>
          </a:p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Бисероплетение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/>
              <a:t>КГБУК «Красноярская краевая специальная </a:t>
            </a:r>
            <a:r>
              <a:rPr lang="ru-RU" sz="1400" dirty="0" smtClean="0"/>
              <a:t>библиотека</a:t>
            </a:r>
          </a:p>
          <a:p>
            <a:r>
              <a:rPr lang="ru-RU" sz="1400" dirty="0" smtClean="0"/>
              <a:t>– </a:t>
            </a:r>
            <a:r>
              <a:rPr lang="ru-RU" sz="1400" dirty="0"/>
              <a:t>центр социокультурной реабилитации инвалидов по зрению»</a:t>
            </a:r>
          </a:p>
          <a:p>
            <a:pPr marL="285750" indent="-285750">
              <a:buFontTx/>
              <a:buChar char="-"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75275"/>
            <a:ext cx="2953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компетенции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98509" y="1937857"/>
            <a:ext cx="5847492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Мебельщик</a:t>
            </a:r>
          </a:p>
          <a:p>
            <a:r>
              <a:rPr lang="ru-RU" sz="1400" dirty="0" smtClean="0"/>
              <a:t>КГБПОУ «Красноярский колледж отраслевых технологий и предпринимательства»</a:t>
            </a:r>
          </a:p>
          <a:p>
            <a:endParaRPr lang="ru-RU" sz="1050" b="1" strike="sngStrik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Документационное обеспечение управления и архивоведение</a:t>
            </a:r>
          </a:p>
          <a:p>
            <a:r>
              <a:rPr lang="ru-RU" sz="1400" dirty="0" smtClean="0"/>
              <a:t>КГБПОУ «Красноярский колледж отраслевых технологий и предпринимательства»</a:t>
            </a:r>
          </a:p>
          <a:p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плаката</a:t>
            </a:r>
          </a:p>
          <a:p>
            <a:r>
              <a:rPr lang="ru-RU" sz="1400" dirty="0"/>
              <a:t>КГБОУ «Красноярская школа №1»</a:t>
            </a:r>
          </a:p>
          <a:p>
            <a:endParaRPr lang="ru-RU" sz="1050" b="1" strike="sngStrik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Робототехника</a:t>
            </a:r>
          </a:p>
          <a:p>
            <a:r>
              <a:rPr lang="ru-RU" sz="1400" dirty="0"/>
              <a:t>КБОУ «Школа дистанционного образования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886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9992" y="1183536"/>
            <a:ext cx="10632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удостоверения (в том числе скана) </a:t>
            </a:r>
            <a:r>
              <a:rPr 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НАЛИЧИИ в РЦРДА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оригинала договора и оплаты по контракту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292" y="2332687"/>
            <a:ext cx="1187181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Отсутствуют оригиналы договоров</a:t>
            </a:r>
            <a:r>
              <a:rPr lang="ru-RU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КГАПОУ «Ачинский колледж транспорта и сельского хозяйства»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(Вдовиченко Н.Ф., Угрюмов Ю.Ю., Черемных П.М.,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Шлогов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И.Д.,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Садакова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С.А.,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Гарбунов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М.В., Масальская М.Е.,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Фатеев П.В.,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Анашко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В.А., Борцова А.С.,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Евглевская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К.М., Предеина В.А., Андреева Е.В.,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Кривенкова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Е.В,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Полонянкина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В.М.,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Кривинкова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Е.А., Тимофеев И.В.,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Севрюк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Е.В.)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КГБОУ «Красноярская школа №1»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Лескалов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В.А.,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Таркова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Н.В.)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КГБПОУ «Ачинский торгово-эконмический техникум»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Бегунович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О.Н., Ильченко С.А.)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КГБПОУ «Канский техникум отраслевых технологий и сельского хозяйства»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(Мичурина Т.В.)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ФГБОУ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«Сибирский государственный университет науки и технологий им. Академика М.Ф.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Решетнева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Голощапов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А.А.,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Жданкин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А.В.,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Лисник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Т.В,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Усевич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Н.И.,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Рагиня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Д.В., Кубриков М.В., Шувалова М.А.)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ФГБОУ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«Красноярский государственный медицинский университет имени профессора В.Ф.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Войно-Ясенецкого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(Черемисина А.А.,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Трегузов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А.А.)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МАОУ «Школа №159»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(Графический дизайн –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Агеева О.П.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МБОУ «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Байкитская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средняя школа»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(Малярное дело –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Иосько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А.Л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114" y="248182"/>
            <a:ext cx="9144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700" b="1" dirty="0" smtClean="0">
                <a:solidFill>
                  <a:srgbClr val="FF0000"/>
                </a:solidFill>
              </a:rPr>
              <a:t>!</a:t>
            </a:r>
            <a:endParaRPr lang="ru-RU" sz="167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37374" y="8389"/>
            <a:ext cx="10940919" cy="7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673100" y="144497"/>
            <a:ext cx="5096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экспертов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66624" y="542216"/>
            <a:ext cx="6073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Обучено –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7468" y="90119"/>
            <a:ext cx="671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экспертов с 22.01.24 по 13.02.24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2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-7152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Заявочная кампания – 2024 (участники)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05347" y="1255485"/>
            <a:ext cx="3555921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– минимум 5 человек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– минимум 7 человек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– минимум 5 человек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27" y="1513873"/>
            <a:ext cx="7234518" cy="3328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791201" y="330345"/>
            <a:ext cx="6542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Заявочная кампания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завершается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26.02.2024г.</a:t>
            </a:r>
          </a:p>
        </p:txBody>
      </p:sp>
      <p:sp>
        <p:nvSpPr>
          <p:cNvPr id="14" name="Овал 13"/>
          <p:cNvSpPr/>
          <p:nvPr/>
        </p:nvSpPr>
        <p:spPr>
          <a:xfrm>
            <a:off x="2099097" y="4190257"/>
            <a:ext cx="1405309" cy="451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6" name="Стрелка вправо 15"/>
          <p:cNvSpPr/>
          <p:nvPr/>
        </p:nvSpPr>
        <p:spPr>
          <a:xfrm rot="19584510">
            <a:off x="160942" y="4399058"/>
            <a:ext cx="1929968" cy="138269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7654" y="3318768"/>
            <a:ext cx="363632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1,67 чел. Обучающихся по программам ВО в категорию «студенты»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65048" y="1670984"/>
            <a:ext cx="5238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solidFill>
                  <a:srgbClr val="FF0000"/>
                </a:solidFill>
              </a:rPr>
              <a:t>!</a:t>
            </a:r>
            <a:endParaRPr lang="ru-RU" sz="30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1760" y="4605009"/>
            <a:ext cx="5238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</a:rPr>
              <a:t>!</a:t>
            </a:r>
            <a:endParaRPr lang="ru-RU" sz="16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52913" y="5273849"/>
            <a:ext cx="5504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ОТБОРКА с 28.02 по 07.03 согласно ГРАФИКА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5700" y="55667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лицо: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Юрченко Надежда Александровна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8-923-294-67-16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metodabi@kkotip.ru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98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-7152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Отборочный этап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10584" y="346791"/>
            <a:ext cx="6542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28.02.2024г. – 07.03.2024г.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927" y="23801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соревнования выходят по:</a:t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– 5 человек;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– 7 человек;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– 5 человек.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66727" y="167891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дате проведения отборочного этапа предоставить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27.02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u="sng" dirty="0">
                <a:hlinkClick r:id="rId3"/>
              </a:rPr>
              <a:t>https://forms.yandex.ru/cloud/65cecef773cee71a833ca18e</a:t>
            </a:r>
            <a:r>
              <a:rPr lang="ru-RU" u="sng" dirty="0" smtClean="0">
                <a:hlinkClick r:id="rId3"/>
              </a:rPr>
              <a:t>/</a:t>
            </a:r>
            <a:r>
              <a:rPr lang="ru-RU" u="sng" dirty="0" smtClean="0"/>
              <a:t>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68527" y="53705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о проведении отборочного этапа направить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Юрченко Надежде Александровне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почту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metodabi@kkotip.ru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284" y="50770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отборочного этапа допускается как в очном,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дистанционном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формате</a:t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за Центрами компетенций «Абилимпикс»).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6027" y="4207569"/>
            <a:ext cx="9144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700" b="1" dirty="0" smtClean="0">
                <a:solidFill>
                  <a:srgbClr val="FF0000"/>
                </a:solidFill>
              </a:rPr>
              <a:t>!</a:t>
            </a:r>
            <a:endParaRPr lang="ru-RU" sz="16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4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1" y="0"/>
            <a:ext cx="7809573" cy="4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252395"/>
            <a:ext cx="7809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по заявочной кампании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83801"/>
              </p:ext>
            </p:extLst>
          </p:nvPr>
        </p:nvGraphicFramePr>
        <p:xfrm>
          <a:off x="488076" y="707884"/>
          <a:ext cx="11012262" cy="6012767"/>
        </p:xfrm>
        <a:graphic>
          <a:graphicData uri="http://schemas.openxmlformats.org/drawingml/2006/table">
            <a:tbl>
              <a:tblPr/>
              <a:tblGrid>
                <a:gridCol w="1263671">
                  <a:extLst>
                    <a:ext uri="{9D8B030D-6E8A-4147-A177-3AD203B41FA5}">
                      <a16:colId xmlns:a16="http://schemas.microsoft.com/office/drawing/2014/main" val="3914273098"/>
                    </a:ext>
                  </a:extLst>
                </a:gridCol>
                <a:gridCol w="1071130">
                  <a:extLst>
                    <a:ext uri="{9D8B030D-6E8A-4147-A177-3AD203B41FA5}">
                      <a16:colId xmlns:a16="http://schemas.microsoft.com/office/drawing/2014/main" val="1870517973"/>
                    </a:ext>
                  </a:extLst>
                </a:gridCol>
                <a:gridCol w="1071130">
                  <a:extLst>
                    <a:ext uri="{9D8B030D-6E8A-4147-A177-3AD203B41FA5}">
                      <a16:colId xmlns:a16="http://schemas.microsoft.com/office/drawing/2014/main" val="2609673987"/>
                    </a:ext>
                  </a:extLst>
                </a:gridCol>
                <a:gridCol w="1069260">
                  <a:extLst>
                    <a:ext uri="{9D8B030D-6E8A-4147-A177-3AD203B41FA5}">
                      <a16:colId xmlns:a16="http://schemas.microsoft.com/office/drawing/2014/main" val="296435229"/>
                    </a:ext>
                  </a:extLst>
                </a:gridCol>
                <a:gridCol w="628097">
                  <a:extLst>
                    <a:ext uri="{9D8B030D-6E8A-4147-A177-3AD203B41FA5}">
                      <a16:colId xmlns:a16="http://schemas.microsoft.com/office/drawing/2014/main" val="4207243042"/>
                    </a:ext>
                  </a:extLst>
                </a:gridCol>
                <a:gridCol w="553324">
                  <a:extLst>
                    <a:ext uri="{9D8B030D-6E8A-4147-A177-3AD203B41FA5}">
                      <a16:colId xmlns:a16="http://schemas.microsoft.com/office/drawing/2014/main" val="2741428634"/>
                    </a:ext>
                  </a:extLst>
                </a:gridCol>
                <a:gridCol w="1071130">
                  <a:extLst>
                    <a:ext uri="{9D8B030D-6E8A-4147-A177-3AD203B41FA5}">
                      <a16:colId xmlns:a16="http://schemas.microsoft.com/office/drawing/2014/main" val="195194566"/>
                    </a:ext>
                  </a:extLst>
                </a:gridCol>
                <a:gridCol w="1071130">
                  <a:extLst>
                    <a:ext uri="{9D8B030D-6E8A-4147-A177-3AD203B41FA5}">
                      <a16:colId xmlns:a16="http://schemas.microsoft.com/office/drawing/2014/main" val="1668968135"/>
                    </a:ext>
                  </a:extLst>
                </a:gridCol>
                <a:gridCol w="1071130">
                  <a:extLst>
                    <a:ext uri="{9D8B030D-6E8A-4147-A177-3AD203B41FA5}">
                      <a16:colId xmlns:a16="http://schemas.microsoft.com/office/drawing/2014/main" val="3538793312"/>
                    </a:ext>
                  </a:extLst>
                </a:gridCol>
                <a:gridCol w="1071130">
                  <a:extLst>
                    <a:ext uri="{9D8B030D-6E8A-4147-A177-3AD203B41FA5}">
                      <a16:colId xmlns:a16="http://schemas.microsoft.com/office/drawing/2014/main" val="874345501"/>
                    </a:ext>
                  </a:extLst>
                </a:gridCol>
                <a:gridCol w="1071130">
                  <a:extLst>
                    <a:ext uri="{9D8B030D-6E8A-4147-A177-3AD203B41FA5}">
                      <a16:colId xmlns:a16="http://schemas.microsoft.com/office/drawing/2014/main" val="2878459829"/>
                    </a:ext>
                  </a:extLst>
                </a:gridCol>
              </a:tblGrid>
              <a:tr h="2246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ЦКА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компетенции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участников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экспертов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 ответственного за заявочную кампанию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212712"/>
                  </a:ext>
                </a:extLst>
              </a:tr>
              <a:tr h="235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школьников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студентов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специалистов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заявок от экспертов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из числа работодателей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работодателей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311108"/>
                  </a:ext>
                </a:extLst>
              </a:tr>
              <a:tr h="14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ВО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ВО к СПО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470554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Столярное дело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18,18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55,56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Астанина А.А.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234362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Информационная безопасность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Куренных М.В.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180392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Поварское дело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14,29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Степанец Н.Ю.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459629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Мастер по обработке цифровой информации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Гужевская К.В.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381973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Сухое строительство и штукатурные работы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28,57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Василенко А.К.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251879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Визаж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Папина О.Ю.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509323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Портной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Агаркина Т.А.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28913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Сетевое и системное администрирование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Карасёв М.В.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153210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и обслуживание автомобилей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Простакишин Д.С.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234528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Парикмахерское искусство 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Недосекина М.В.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702298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"Красноярский колледж отраслевых технологий и предпринимательства"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Ногтевой сервис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62,50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Папина О.Ю.</a:t>
                      </a:r>
                    </a:p>
                  </a:txBody>
                  <a:tcPr marL="4221" marR="4221" marT="4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9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67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-1" y="0"/>
            <a:ext cx="7809573" cy="4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252395"/>
            <a:ext cx="7809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по заявочной кампании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3955"/>
              </p:ext>
            </p:extLst>
          </p:nvPr>
        </p:nvGraphicFramePr>
        <p:xfrm>
          <a:off x="163873" y="621080"/>
          <a:ext cx="11609026" cy="5885230"/>
        </p:xfrm>
        <a:graphic>
          <a:graphicData uri="http://schemas.openxmlformats.org/drawingml/2006/table">
            <a:tbl>
              <a:tblPr/>
              <a:tblGrid>
                <a:gridCol w="1332152">
                  <a:extLst>
                    <a:ext uri="{9D8B030D-6E8A-4147-A177-3AD203B41FA5}">
                      <a16:colId xmlns:a16="http://schemas.microsoft.com/office/drawing/2014/main" val="1897787927"/>
                    </a:ext>
                  </a:extLst>
                </a:gridCol>
                <a:gridCol w="1129175">
                  <a:extLst>
                    <a:ext uri="{9D8B030D-6E8A-4147-A177-3AD203B41FA5}">
                      <a16:colId xmlns:a16="http://schemas.microsoft.com/office/drawing/2014/main" val="1987657714"/>
                    </a:ext>
                  </a:extLst>
                </a:gridCol>
                <a:gridCol w="1129175">
                  <a:extLst>
                    <a:ext uri="{9D8B030D-6E8A-4147-A177-3AD203B41FA5}">
                      <a16:colId xmlns:a16="http://schemas.microsoft.com/office/drawing/2014/main" val="2360497298"/>
                    </a:ext>
                  </a:extLst>
                </a:gridCol>
                <a:gridCol w="1127205">
                  <a:extLst>
                    <a:ext uri="{9D8B030D-6E8A-4147-A177-3AD203B41FA5}">
                      <a16:colId xmlns:a16="http://schemas.microsoft.com/office/drawing/2014/main" val="3216745531"/>
                    </a:ext>
                  </a:extLst>
                </a:gridCol>
                <a:gridCol w="662134">
                  <a:extLst>
                    <a:ext uri="{9D8B030D-6E8A-4147-A177-3AD203B41FA5}">
                      <a16:colId xmlns:a16="http://schemas.microsoft.com/office/drawing/2014/main" val="288968726"/>
                    </a:ext>
                  </a:extLst>
                </a:gridCol>
                <a:gridCol w="583310">
                  <a:extLst>
                    <a:ext uri="{9D8B030D-6E8A-4147-A177-3AD203B41FA5}">
                      <a16:colId xmlns:a16="http://schemas.microsoft.com/office/drawing/2014/main" val="2009630690"/>
                    </a:ext>
                  </a:extLst>
                </a:gridCol>
                <a:gridCol w="1129175">
                  <a:extLst>
                    <a:ext uri="{9D8B030D-6E8A-4147-A177-3AD203B41FA5}">
                      <a16:colId xmlns:a16="http://schemas.microsoft.com/office/drawing/2014/main" val="1403577824"/>
                    </a:ext>
                  </a:extLst>
                </a:gridCol>
                <a:gridCol w="1129175">
                  <a:extLst>
                    <a:ext uri="{9D8B030D-6E8A-4147-A177-3AD203B41FA5}">
                      <a16:colId xmlns:a16="http://schemas.microsoft.com/office/drawing/2014/main" val="3312583826"/>
                    </a:ext>
                  </a:extLst>
                </a:gridCol>
                <a:gridCol w="1129175">
                  <a:extLst>
                    <a:ext uri="{9D8B030D-6E8A-4147-A177-3AD203B41FA5}">
                      <a16:colId xmlns:a16="http://schemas.microsoft.com/office/drawing/2014/main" val="1713204863"/>
                    </a:ext>
                  </a:extLst>
                </a:gridCol>
                <a:gridCol w="1129175">
                  <a:extLst>
                    <a:ext uri="{9D8B030D-6E8A-4147-A177-3AD203B41FA5}">
                      <a16:colId xmlns:a16="http://schemas.microsoft.com/office/drawing/2014/main" val="3154522933"/>
                    </a:ext>
                  </a:extLst>
                </a:gridCol>
                <a:gridCol w="1129175">
                  <a:extLst>
                    <a:ext uri="{9D8B030D-6E8A-4147-A177-3AD203B41FA5}">
                      <a16:colId xmlns:a16="http://schemas.microsoft.com/office/drawing/2014/main" val="915863957"/>
                    </a:ext>
                  </a:extLst>
                </a:gridCol>
              </a:tblGrid>
              <a:tr h="2740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ЦКА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компетенции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участников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заявок от экспертов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 ответственного за заявочную кампанию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96545"/>
                  </a:ext>
                </a:extLst>
              </a:tr>
              <a:tr h="287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школьников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студентов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специалистов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заявок от экспертов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из числа работодателей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работодателей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7677"/>
                  </a:ext>
                </a:extLst>
              </a:tr>
              <a:tr h="17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ВО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ВО к СПО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583479"/>
                  </a:ext>
                </a:extLst>
              </a:tr>
              <a:tr h="431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КГААПОУ "Красноярский колледж сферы услуг и предпринимательства"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обуви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44,44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Крынцов П.А.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02361"/>
                  </a:ext>
                </a:extLst>
              </a:tr>
              <a:tr h="431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КГААПОУ "Красноярский колледж сферы услуг и предпринимательства"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Швея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Ким И.А.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20637"/>
                  </a:ext>
                </a:extLst>
              </a:tr>
              <a:tr h="431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КГААПОУ "Красноярский колледж сферы услуг и предпринимательства"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Сварочные технологии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Лопатин А.В.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988828"/>
                  </a:ext>
                </a:extLst>
              </a:tr>
              <a:tr h="431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КГААПОУ "Красноярский колледж сферы услуг и предпринимательства"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Администрирование отеля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Югова Ю.С.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63110"/>
                  </a:ext>
                </a:extLst>
              </a:tr>
              <a:tr h="411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КГАПОУ "Емельяновский дорожно-строительный техникум"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Жестянщик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15,38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Сибиряков А.С.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43104"/>
                  </a:ext>
                </a:extLst>
              </a:tr>
              <a:tr h="274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КГАПОУ "Техникум индустрии гостеприимства и сервиса"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Ресторанный сервис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Разгон Е.Н.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18790"/>
                  </a:ext>
                </a:extLst>
              </a:tr>
              <a:tr h="411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КГБПОУ "Красноярскиое художественное училище (техникум) им. В.И. Сурикова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Изобразительное искусство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Самойлова Е.В.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125736"/>
                  </a:ext>
                </a:extLst>
              </a:tr>
              <a:tr h="274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№5"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Лозоплетение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Миколенко Т.В.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31866"/>
                  </a:ext>
                </a:extLst>
              </a:tr>
              <a:tr h="274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№5"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Ландшафтный дизайн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55,56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Краус О.В.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900192"/>
                  </a:ext>
                </a:extLst>
              </a:tr>
              <a:tr h="274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№5"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Флористика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Краус О.М.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9566"/>
                  </a:ext>
                </a:extLst>
              </a:tr>
              <a:tr h="274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№1"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Графический дизайн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Бакастова Е.А.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25775"/>
                  </a:ext>
                </a:extLst>
              </a:tr>
              <a:tr h="274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№1"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Полиграфическое дело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Бакастова Е.А.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43127"/>
                  </a:ext>
                </a:extLst>
              </a:tr>
              <a:tr h="411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№10"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Сборка-разборка электронного оборудования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Беляков Н.С.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40425"/>
                  </a:ext>
                </a:extLst>
              </a:tr>
              <a:tr h="274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№10"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Электропривод и автоматика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Николаевнко Ю.В.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28642"/>
                  </a:ext>
                </a:extLst>
              </a:tr>
              <a:tr h="274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КГБОУ "Красноярская школа №10"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беспилотными летательными аппаратами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Николаенко Ю.В.</a:t>
                      </a:r>
                    </a:p>
                  </a:txBody>
                  <a:tcPr marL="5066" marR="5066" marT="5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3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629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3173</Words>
  <Application>Microsoft Office PowerPoint</Application>
  <PresentationFormat>Широкоэкранный</PresentationFormat>
  <Paragraphs>1149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140</cp:revision>
  <dcterms:created xsi:type="dcterms:W3CDTF">2023-11-02T03:30:28Z</dcterms:created>
  <dcterms:modified xsi:type="dcterms:W3CDTF">2024-02-20T01:32:40Z</dcterms:modified>
</cp:coreProperties>
</file>